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  <p:sldMasterId id="2147483744" r:id="rId4"/>
    <p:sldMasterId id="2147483768" r:id="rId5"/>
    <p:sldMasterId id="2147483780" r:id="rId6"/>
  </p:sldMasterIdLst>
  <p:notesMasterIdLst>
    <p:notesMasterId r:id="rId52"/>
  </p:notesMasterIdLst>
  <p:sldIdLst>
    <p:sldId id="286" r:id="rId7"/>
    <p:sldId id="363" r:id="rId8"/>
    <p:sldId id="319" r:id="rId9"/>
    <p:sldId id="312" r:id="rId10"/>
    <p:sldId id="317" r:id="rId11"/>
    <p:sldId id="313" r:id="rId12"/>
    <p:sldId id="314" r:id="rId13"/>
    <p:sldId id="364" r:id="rId14"/>
    <p:sldId id="318" r:id="rId15"/>
    <p:sldId id="345" r:id="rId16"/>
    <p:sldId id="321" r:id="rId17"/>
    <p:sldId id="347" r:id="rId18"/>
    <p:sldId id="322" r:id="rId19"/>
    <p:sldId id="325" r:id="rId20"/>
    <p:sldId id="316" r:id="rId21"/>
    <p:sldId id="328" r:id="rId22"/>
    <p:sldId id="327" r:id="rId23"/>
    <p:sldId id="330" r:id="rId24"/>
    <p:sldId id="326" r:id="rId25"/>
    <p:sldId id="332" r:id="rId26"/>
    <p:sldId id="333" r:id="rId27"/>
    <p:sldId id="329" r:id="rId28"/>
    <p:sldId id="354" r:id="rId29"/>
    <p:sldId id="352" r:id="rId30"/>
    <p:sldId id="338" r:id="rId31"/>
    <p:sldId id="339" r:id="rId32"/>
    <p:sldId id="343" r:id="rId33"/>
    <p:sldId id="324" r:id="rId34"/>
    <p:sldId id="267" r:id="rId35"/>
    <p:sldId id="357" r:id="rId36"/>
    <p:sldId id="258" r:id="rId37"/>
    <p:sldId id="270" r:id="rId38"/>
    <p:sldId id="269" r:id="rId39"/>
    <p:sldId id="365" r:id="rId40"/>
    <p:sldId id="303" r:id="rId41"/>
    <p:sldId id="304" r:id="rId42"/>
    <p:sldId id="290" r:id="rId43"/>
    <p:sldId id="293" r:id="rId44"/>
    <p:sldId id="296" r:id="rId45"/>
    <p:sldId id="308" r:id="rId46"/>
    <p:sldId id="350" r:id="rId47"/>
    <p:sldId id="351" r:id="rId48"/>
    <p:sldId id="359" r:id="rId49"/>
    <p:sldId id="362" r:id="rId50"/>
    <p:sldId id="282" r:id="rId5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76344" autoAdjust="0"/>
  </p:normalViewPr>
  <p:slideViewPr>
    <p:cSldViewPr snapToGrid="0">
      <p:cViewPr varScale="1">
        <p:scale>
          <a:sx n="69" d="100"/>
          <a:sy n="69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814E7-63F5-4E6F-8694-36BE3E6FF530}" type="datetimeFigureOut">
              <a:rPr lang="pt-BR" smtClean="0"/>
              <a:t>24/09/2019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34154-450E-4C17-9023-C0DB90C7A9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99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59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45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578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059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113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106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697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5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34154-450E-4C17-9023-C0DB90C7A962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83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923B45-D3F0-420C-81D1-9DE48AF16A87}" type="datetimeFigureOut">
              <a:rPr lang="pt-BR" smtClean="0"/>
              <a:pPr/>
              <a:t>24/09/2019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EAE6C9-5BC2-480E-B762-98205DC8FAF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15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5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0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923B45-D3F0-420C-81D1-9DE48AF16A87}" type="datetimeFigureOut">
              <a:rPr lang="pt-BR" smtClean="0"/>
              <a:pPr/>
              <a:t>24/09/2019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EAE6C9-5BC2-480E-B762-98205DC8FAF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103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09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537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5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98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31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02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6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85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14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6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06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923B45-D3F0-420C-81D1-9DE48AF16A87}" type="datetimeFigureOut">
              <a:rPr lang="pt-BR" smtClean="0"/>
              <a:pPr/>
              <a:t>24/09/2019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EAE6C9-5BC2-480E-B762-98205DC8FAF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522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16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441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62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15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37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5598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0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01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29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662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923B45-D3F0-420C-81D1-9DE48AF16A87}" type="datetimeFigureOut">
              <a:rPr lang="pt-BR" smtClean="0"/>
              <a:pPr/>
              <a:t>24/09/2019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EAE6C9-5BC2-480E-B762-98205DC8FAF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149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087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5839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080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633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8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94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932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477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393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0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354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923B45-D3F0-420C-81D1-9DE48AF16A87}" type="datetimeFigureOut">
              <a:rPr lang="pt-BR" smtClean="0"/>
              <a:pPr/>
              <a:t>24/09/2019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EAE6C9-5BC2-480E-B762-98205DC8FAF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42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850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9450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790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24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521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3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94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276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961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149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04093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923B45-D3F0-420C-81D1-9DE48AF16A87}" type="datetimeFigureOut">
              <a:rPr lang="pt-BR" smtClean="0"/>
              <a:pPr/>
              <a:t>24/09/2019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EAE6C9-5BC2-480E-B762-98205DC8FAF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4078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26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9785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4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182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125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63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414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334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057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2631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9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6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7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3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2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2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8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7923B45-D3F0-420C-81D1-9DE48AF16A87}" type="datetimeFigureOut">
              <a:rPr lang="pt-BR" smtClean="0">
                <a:solidFill>
                  <a:srgbClr val="A6B727"/>
                </a:solidFill>
              </a:rPr>
              <a:pPr/>
              <a:t>24/09/2019</a:t>
            </a:fld>
            <a:endParaRPr lang="pt-BR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EEAE6C9-5BC2-480E-B762-98205DC8FAF6}" type="slidenum">
              <a:rPr lang="pt-BR" smtClean="0">
                <a:solidFill>
                  <a:srgbClr val="A6B727"/>
                </a:solidFill>
              </a:rPr>
              <a:pPr/>
              <a:t>‹nº›</a:t>
            </a:fld>
            <a:endParaRPr lang="pt-BR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1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DDVZsU2Av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la.utexas.edu/users/hcleaver/330T/350kPEEFriedmanRoleOfGovttable.pdf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avaliacaoeducacional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7064" y="468350"/>
            <a:ext cx="9872608" cy="2219093"/>
          </a:xfrm>
        </p:spPr>
        <p:txBody>
          <a:bodyPr>
            <a:normAutofit/>
          </a:bodyPr>
          <a:lstStyle/>
          <a:p>
            <a:r>
              <a:rPr lang="pt-BR" sz="4800" dirty="0">
                <a:latin typeface="Verdana" panose="020B060403050404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reforma da educação: uma nova política educacional? </a:t>
            </a:r>
            <a:endParaRPr lang="pt-BR" sz="4800" b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2262" y="3832979"/>
            <a:ext cx="9367410" cy="1976807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3600" dirty="0" smtClean="0"/>
              <a:t>Luiz Carlos de Freitas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7885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9859" y="426787"/>
            <a:ext cx="113354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200 anos de </a:t>
            </a:r>
            <a:r>
              <a:rPr lang="pt-BR" sz="2800" dirty="0" smtClean="0">
                <a:solidFill>
                  <a:srgbClr val="FF0000"/>
                </a:solidFill>
              </a:rPr>
              <a:t>liberalismo centrista </a:t>
            </a:r>
            <a:r>
              <a:rPr lang="pt-BR" sz="2800" dirty="0" smtClean="0"/>
              <a:t>(Wallerstein) amenizaram os impactos da lógica do capitalismo </a:t>
            </a:r>
            <a:r>
              <a:rPr lang="pt-BR" sz="2800" dirty="0" smtClean="0">
                <a:solidFill>
                  <a:srgbClr val="FF0000"/>
                </a:solidFill>
              </a:rPr>
              <a:t>e postergaram crises. Criaram válvulas de segurança.</a:t>
            </a:r>
          </a:p>
          <a:p>
            <a:pPr algn="just"/>
            <a:endParaRPr lang="pt-BR" sz="2800" dirty="0">
              <a:solidFill>
                <a:srgbClr val="FF0000"/>
              </a:solidFill>
            </a:endParaRPr>
          </a:p>
          <a:p>
            <a:pPr algn="just"/>
            <a:r>
              <a:rPr lang="pt-BR" sz="2800" dirty="0" smtClean="0"/>
              <a:t>Paralelamente a isso, </a:t>
            </a:r>
            <a:r>
              <a:rPr lang="pt-BR" sz="2800" dirty="0" smtClean="0">
                <a:solidFill>
                  <a:srgbClr val="FF0000"/>
                </a:solidFill>
              </a:rPr>
              <a:t>um liberalismo radical constituiu-se nos séculos 19 e 20</a:t>
            </a:r>
            <a:r>
              <a:rPr lang="pt-BR" sz="2800" dirty="0" smtClean="0"/>
              <a:t>. Ele emergiria mais fortemente na década de 1970, como resposta à crise, agora sistêmica, do capitalismo.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Sua vítima direta: </a:t>
            </a:r>
            <a:r>
              <a:rPr lang="pt-BR" sz="2800" dirty="0" smtClean="0">
                <a:solidFill>
                  <a:srgbClr val="FF0000"/>
                </a:solidFill>
              </a:rPr>
              <a:t>a própria democracia liberal</a:t>
            </a:r>
            <a:r>
              <a:rPr lang="pt-BR" sz="2800" dirty="0" smtClean="0"/>
              <a:t>, a qual tornou-se insuficiente para encaminhar as contradições, criando uma incompatibilidade entre esta e o capitalismo.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Os liberais radicais tentam, desde então, </a:t>
            </a:r>
            <a:r>
              <a:rPr lang="pt-BR" sz="2800" dirty="0" smtClean="0">
                <a:solidFill>
                  <a:srgbClr val="FF0000"/>
                </a:solidFill>
              </a:rPr>
              <a:t>escrever um novo contrato </a:t>
            </a:r>
            <a:r>
              <a:rPr lang="pt-BR" sz="2800" dirty="0" smtClean="0"/>
              <a:t>social  que revogue o liberalismo centrista, mobilizando o apoio dos conservadores.</a:t>
            </a:r>
          </a:p>
        </p:txBody>
      </p:sp>
    </p:spTree>
    <p:extLst>
      <p:ext uri="{BB962C8B-B14F-4D97-AF65-F5344CB8AC3E}">
        <p14:creationId xmlns:p14="http://schemas.microsoft.com/office/powerpoint/2010/main" val="283211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79502" y="981290"/>
            <a:ext cx="1122927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 smtClean="0"/>
              <a:t>LIBERALISMO CENTRISTA  </a:t>
            </a:r>
            <a:r>
              <a:rPr lang="pt-BR" sz="6000" b="1" dirty="0" smtClean="0"/>
              <a:t>X </a:t>
            </a:r>
            <a:r>
              <a:rPr lang="pt-BR" sz="3200" b="1" dirty="0" smtClean="0"/>
              <a:t>LIBERALISMO RADICAL:</a:t>
            </a:r>
          </a:p>
          <a:p>
            <a:pPr algn="ctr">
              <a:lnSpc>
                <a:spcPct val="150000"/>
              </a:lnSpc>
            </a:pPr>
            <a:r>
              <a:rPr lang="pt-BR" sz="3200" b="1" dirty="0"/>
              <a:t>v</a:t>
            </a:r>
            <a:r>
              <a:rPr lang="pt-BR" sz="3200" b="1" dirty="0" smtClean="0"/>
              <a:t>elhas justificativas para a barbárie</a:t>
            </a:r>
            <a:endParaRPr lang="pt-BR" sz="32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11530361" y="6400800"/>
            <a:ext cx="43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1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 flipH="1">
            <a:off x="323383" y="1320913"/>
            <a:ext cx="114076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Escolhi dois representantes do liberalismo clássico para exemplificar a natureza do “novo” contrato social dos liberais radicais: </a:t>
            </a:r>
          </a:p>
          <a:p>
            <a:pPr algn="just"/>
            <a:endParaRPr lang="pt-BR" sz="2800" dirty="0"/>
          </a:p>
          <a:p>
            <a:pPr lvl="0" algn="just"/>
            <a:r>
              <a:rPr lang="pt-BR" sz="2800" dirty="0">
                <a:solidFill>
                  <a:srgbClr val="000000"/>
                </a:solidFill>
              </a:rPr>
              <a:t>Spencer fornece uma explicação </a:t>
            </a:r>
            <a:r>
              <a:rPr lang="pt-BR" sz="2800" dirty="0">
                <a:solidFill>
                  <a:srgbClr val="DF5327"/>
                </a:solidFill>
              </a:rPr>
              <a:t>evolucionista para as diferenças sociais </a:t>
            </a:r>
            <a:r>
              <a:rPr lang="pt-BR" sz="2800" dirty="0">
                <a:solidFill>
                  <a:srgbClr val="000000"/>
                </a:solidFill>
              </a:rPr>
              <a:t>e legitima o “sofrimento</a:t>
            </a:r>
            <a:r>
              <a:rPr lang="pt-BR" sz="2800" dirty="0" smtClean="0">
                <a:solidFill>
                  <a:srgbClr val="000000"/>
                </a:solidFill>
              </a:rPr>
              <a:t>” do indivíduo </a:t>
            </a:r>
            <a:r>
              <a:rPr lang="pt-BR" sz="2800" dirty="0">
                <a:solidFill>
                  <a:srgbClr val="000000"/>
                </a:solidFill>
              </a:rPr>
              <a:t>como parte da </a:t>
            </a:r>
            <a:r>
              <a:rPr lang="pt-BR" sz="2800" dirty="0" smtClean="0">
                <a:solidFill>
                  <a:srgbClr val="000000"/>
                </a:solidFill>
              </a:rPr>
              <a:t>sua </a:t>
            </a:r>
            <a:r>
              <a:rPr lang="pt-BR" sz="2800" dirty="0" smtClean="0">
                <a:solidFill>
                  <a:srgbClr val="DF5327"/>
                </a:solidFill>
              </a:rPr>
              <a:t>evolução natural,</a:t>
            </a:r>
            <a:r>
              <a:rPr lang="pt-BR" sz="2800" dirty="0" smtClean="0">
                <a:solidFill>
                  <a:srgbClr val="000000"/>
                </a:solidFill>
              </a:rPr>
              <a:t> </a:t>
            </a:r>
            <a:r>
              <a:rPr lang="pt-BR" sz="2800" dirty="0">
                <a:solidFill>
                  <a:srgbClr val="000000"/>
                </a:solidFill>
              </a:rPr>
              <a:t>baseada no </a:t>
            </a:r>
            <a:r>
              <a:rPr lang="pt-BR" sz="2800" dirty="0">
                <a:solidFill>
                  <a:srgbClr val="DF5327"/>
                </a:solidFill>
              </a:rPr>
              <a:t>mérito</a:t>
            </a:r>
            <a:r>
              <a:rPr lang="pt-BR" sz="2800" dirty="0">
                <a:solidFill>
                  <a:srgbClr val="000000"/>
                </a:solidFill>
              </a:rPr>
              <a:t> das decisões corretas que toma – sem ajuda do Estado.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err="1" smtClean="0"/>
              <a:t>Bastiat</a:t>
            </a:r>
            <a:r>
              <a:rPr lang="pt-BR" sz="2800" dirty="0" smtClean="0"/>
              <a:t> aponta para um </a:t>
            </a:r>
            <a:r>
              <a:rPr lang="pt-BR" sz="2800" dirty="0">
                <a:solidFill>
                  <a:schemeClr val="accent2"/>
                </a:solidFill>
              </a:rPr>
              <a:t>E</a:t>
            </a:r>
            <a:r>
              <a:rPr lang="pt-BR" sz="2800" dirty="0" smtClean="0">
                <a:solidFill>
                  <a:schemeClr val="accent2"/>
                </a:solidFill>
              </a:rPr>
              <a:t>stado que não interfira na vida dos indivíduos</a:t>
            </a:r>
            <a:r>
              <a:rPr lang="pt-BR" sz="2800" dirty="0" smtClean="0"/>
              <a:t>, gestor de um l</a:t>
            </a:r>
            <a:r>
              <a:rPr lang="pt-BR" sz="2800" dirty="0" smtClean="0">
                <a:solidFill>
                  <a:schemeClr val="accent2"/>
                </a:solidFill>
              </a:rPr>
              <a:t>ivre comércio</a:t>
            </a:r>
            <a:r>
              <a:rPr lang="pt-BR" sz="2800" dirty="0" smtClean="0"/>
              <a:t>, advoga pela </a:t>
            </a:r>
            <a:r>
              <a:rPr lang="pt-BR" sz="2800" dirty="0" err="1" smtClean="0">
                <a:solidFill>
                  <a:schemeClr val="accent2"/>
                </a:solidFill>
              </a:rPr>
              <a:t>externalização</a:t>
            </a:r>
            <a:r>
              <a:rPr lang="pt-BR" sz="2800" dirty="0" smtClean="0">
                <a:solidFill>
                  <a:schemeClr val="accent2"/>
                </a:solidFill>
              </a:rPr>
              <a:t> do custo da inclusão</a:t>
            </a:r>
            <a:r>
              <a:rPr lang="pt-BR" sz="2800" dirty="0" smtClean="0"/>
              <a:t> e polemiza as </a:t>
            </a:r>
            <a:r>
              <a:rPr lang="pt-BR" sz="2800" dirty="0" smtClean="0">
                <a:solidFill>
                  <a:schemeClr val="accent2"/>
                </a:solidFill>
              </a:rPr>
              <a:t>políticas social financiadas com impostos</a:t>
            </a:r>
            <a:r>
              <a:rPr lang="pt-BR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755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817" y="1179051"/>
            <a:ext cx="11668991" cy="507831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ea typeface="Calibri" panose="020F0502020204030204" pitchFamily="34" charset="0"/>
              </a:rPr>
              <a:t>“A </a:t>
            </a:r>
            <a:r>
              <a:rPr lang="pt-BR" sz="2800" dirty="0">
                <a:ea typeface="Calibri" panose="020F0502020204030204" pitchFamily="34" charset="0"/>
              </a:rPr>
              <a:t>humanidade está sendo pressionada pelas inexoráveis ​​necessidades de </a:t>
            </a:r>
            <a:r>
              <a:rPr lang="pt-BR" sz="2800" dirty="0" smtClean="0">
                <a:ea typeface="Calibri" panose="020F0502020204030204" pitchFamily="34" charset="0"/>
              </a:rPr>
              <a:t>seus novos avanços, e ela será moldada </a:t>
            </a:r>
            <a:r>
              <a:rPr lang="pt-BR" sz="2800" dirty="0">
                <a:ea typeface="Calibri" panose="020F0502020204030204" pitchFamily="34" charset="0"/>
              </a:rPr>
              <a:t>em harmonia com </a:t>
            </a:r>
            <a:r>
              <a:rPr lang="pt-BR" sz="2800" dirty="0" smtClean="0">
                <a:ea typeface="Calibri" panose="020F0502020204030204" pitchFamily="34" charset="0"/>
              </a:rPr>
              <a:t>estes, tendo que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suportar, da melhor forma possível, a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</a:rPr>
              <a:t>infelicidade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resultante</a:t>
            </a:r>
            <a:r>
              <a:rPr lang="pt-BR" sz="2800" dirty="0" smtClean="0">
                <a:ea typeface="Calibri" panose="020F0502020204030204" pitchFamily="34" charset="0"/>
              </a:rPr>
              <a:t>. </a:t>
            </a:r>
          </a:p>
          <a:p>
            <a:pPr algn="just"/>
            <a:endParaRPr lang="pt-BR" sz="2800" dirty="0">
              <a:ea typeface="Calibri" panose="020F0502020204030204" pitchFamily="34" charset="0"/>
            </a:endParaRPr>
          </a:p>
          <a:p>
            <a:pPr algn="just"/>
            <a:r>
              <a:rPr lang="pt-BR" sz="2800" dirty="0" smtClean="0">
                <a:ea typeface="Calibri" panose="020F0502020204030204" pitchFamily="34" charset="0"/>
              </a:rPr>
              <a:t>O </a:t>
            </a:r>
            <a:r>
              <a:rPr lang="pt-BR" sz="2800" dirty="0">
                <a:ea typeface="Calibri" panose="020F0502020204030204" pitchFamily="34" charset="0"/>
              </a:rPr>
              <a:t>processo deve ser vivido, e os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</a:rPr>
              <a:t>sofrimentos devem ser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suportados</a:t>
            </a:r>
            <a:r>
              <a:rPr lang="pt-BR" sz="2800" dirty="0" smtClean="0">
                <a:ea typeface="Calibri" panose="020F0502020204030204" pitchFamily="34" charset="0"/>
              </a:rPr>
              <a:t>. </a:t>
            </a:r>
            <a:r>
              <a:rPr lang="pt-BR" sz="2800" dirty="0">
                <a:ea typeface="Calibri" panose="020F0502020204030204" pitchFamily="34" charset="0"/>
              </a:rPr>
              <a:t>Nenhum poder na terra, nem as astutas leis dos estadistas, ou esquemas de retificação do mundo dos humanos, as </a:t>
            </a:r>
            <a:r>
              <a:rPr lang="pt-BR" sz="2800" dirty="0" smtClean="0">
                <a:ea typeface="Calibri" panose="020F0502020204030204" pitchFamily="34" charset="0"/>
              </a:rPr>
              <a:t>panaceias </a:t>
            </a:r>
            <a:r>
              <a:rPr lang="pt-BR" sz="2800" dirty="0">
                <a:ea typeface="Calibri" panose="020F0502020204030204" pitchFamily="34" charset="0"/>
              </a:rPr>
              <a:t>comunistas, as reformas que os homens já </a:t>
            </a:r>
            <a:r>
              <a:rPr lang="pt-BR" sz="2800" dirty="0" smtClean="0">
                <a:ea typeface="Calibri" panose="020F0502020204030204" pitchFamily="34" charset="0"/>
              </a:rPr>
              <a:t>introduziram </a:t>
            </a:r>
            <a:r>
              <a:rPr lang="pt-BR" sz="2800" dirty="0">
                <a:ea typeface="Calibri" panose="020F0502020204030204" pitchFamily="34" charset="0"/>
              </a:rPr>
              <a:t>ou ainda introduzirão podem diminuí-lo </a:t>
            </a:r>
            <a:r>
              <a:rPr lang="pt-BR" sz="2800" dirty="0" smtClean="0">
                <a:ea typeface="Calibri" panose="020F0502020204030204" pitchFamily="34" charset="0"/>
              </a:rPr>
              <a:t>muito.”</a:t>
            </a:r>
          </a:p>
          <a:p>
            <a:pPr algn="just"/>
            <a:endParaRPr lang="pt-BR" sz="2800" dirty="0" smtClean="0">
              <a:ea typeface="Calibri" panose="020F0502020204030204" pitchFamily="34" charset="0"/>
            </a:endParaRPr>
          </a:p>
          <a:p>
            <a:pPr algn="r"/>
            <a:r>
              <a:rPr lang="pt-BR" sz="2400" dirty="0" smtClean="0">
                <a:ea typeface="Calibri" panose="020F0502020204030204" pitchFamily="34" charset="0"/>
              </a:rPr>
              <a:t>H. Spencer </a:t>
            </a:r>
          </a:p>
          <a:p>
            <a:pPr algn="r"/>
            <a:r>
              <a:rPr lang="pt-BR" sz="2400" dirty="0" smtClean="0">
                <a:ea typeface="Calibri" panose="020F0502020204030204" pitchFamily="34" charset="0"/>
              </a:rPr>
              <a:t>O individuo contra o Estado, 1884</a:t>
            </a:r>
          </a:p>
          <a:p>
            <a:pPr algn="r"/>
            <a:r>
              <a:rPr lang="pt-BR" sz="2400" dirty="0" smtClean="0">
                <a:ea typeface="Calibri" panose="020F0502020204030204" pitchFamily="34" charset="0"/>
              </a:rPr>
              <a:t>Posição,1645</a:t>
            </a:r>
            <a:endParaRPr lang="pt-BR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7817" y="312235"/>
            <a:ext cx="2464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Para Spencer: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427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1969507"/>
            <a:ext cx="11665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221671" y="1184563"/>
            <a:ext cx="11665528" cy="39087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ea typeface="Calibri" panose="020F0502020204030204" pitchFamily="34" charset="0"/>
              </a:rPr>
              <a:t>“Ela [a diminuição do sofrimento]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favorece a multiplicação daqueles que são os que pior se adaptam à existência </a:t>
            </a:r>
            <a:r>
              <a:rPr lang="pt-BR" sz="2800" dirty="0" smtClean="0">
                <a:ea typeface="Calibri" panose="020F0502020204030204" pitchFamily="34" charset="0"/>
              </a:rPr>
              <a:t>e, por consequência,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impede a multiplicação daqueles que melhor se ajustam à existência </a:t>
            </a:r>
            <a:r>
              <a:rPr lang="pt-BR" sz="2800" dirty="0" smtClean="0">
                <a:ea typeface="Calibri" panose="020F0502020204030204" pitchFamily="34" charset="0"/>
              </a:rPr>
              <a:t>- deixando, assim, menos espaço para eles. </a:t>
            </a:r>
          </a:p>
          <a:p>
            <a:pPr algn="just"/>
            <a:endParaRPr lang="pt-BR" sz="2800" dirty="0">
              <a:ea typeface="Calibri" panose="020F0502020204030204" pitchFamily="34" charset="0"/>
            </a:endParaRPr>
          </a:p>
          <a:p>
            <a:pPr algn="just"/>
            <a:r>
              <a:rPr lang="pt-BR" sz="2800" dirty="0" smtClean="0">
                <a:ea typeface="Calibri" panose="020F0502020204030204" pitchFamily="34" charset="0"/>
              </a:rPr>
              <a:t>Tende a encher o mundo com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aqueles a quem a vida trará mais dor</a:t>
            </a:r>
            <a:r>
              <a:rPr lang="pt-BR" sz="2800" dirty="0" smtClean="0">
                <a:ea typeface="Calibri" panose="020F0502020204030204" pitchFamily="34" charset="0"/>
              </a:rPr>
              <a:t>, e tende a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manter fora dele aqueles a quem a vida trará mais prazer</a:t>
            </a:r>
            <a:r>
              <a:rPr lang="pt-BR" sz="2800" dirty="0" smtClean="0">
                <a:ea typeface="Calibri" panose="020F0502020204030204" pitchFamily="34" charset="0"/>
              </a:rPr>
              <a:t>.”</a:t>
            </a:r>
          </a:p>
          <a:p>
            <a:pPr algn="just"/>
            <a:endParaRPr lang="pt-BR" sz="2800" dirty="0" smtClean="0">
              <a:ea typeface="Calibri" panose="020F0502020204030204" pitchFamily="34" charset="0"/>
            </a:endParaRPr>
          </a:p>
          <a:p>
            <a:pPr algn="r"/>
            <a:r>
              <a:rPr lang="pt-BR" sz="2400" dirty="0" smtClean="0">
                <a:ea typeface="Calibri" panose="020F0502020204030204" pitchFamily="34" charset="0"/>
              </a:rPr>
              <a:t>H</a:t>
            </a:r>
            <a:r>
              <a:rPr lang="pt-BR" sz="2400" dirty="0">
                <a:ea typeface="Calibri" panose="020F0502020204030204" pitchFamily="34" charset="0"/>
              </a:rPr>
              <a:t>. </a:t>
            </a:r>
            <a:r>
              <a:rPr lang="pt-BR" sz="2400" dirty="0" smtClean="0">
                <a:ea typeface="Calibri" panose="020F0502020204030204" pitchFamily="34" charset="0"/>
              </a:rPr>
              <a:t>Spencer, O </a:t>
            </a:r>
            <a:r>
              <a:rPr lang="pt-BR" sz="2400" dirty="0">
                <a:ea typeface="Calibri" panose="020F0502020204030204" pitchFamily="34" charset="0"/>
              </a:rPr>
              <a:t>individuo contra o Estado, </a:t>
            </a:r>
            <a:r>
              <a:rPr lang="pt-BR" sz="2400" dirty="0" smtClean="0">
                <a:ea typeface="Calibri" panose="020F0502020204030204" pitchFamily="34" charset="0"/>
              </a:rPr>
              <a:t>1884, posição 1657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721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1969507"/>
            <a:ext cx="11665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304799" y="1837666"/>
            <a:ext cx="115720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"Quando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impostos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são objeto de discussão, senhores, vocês devem provar sua utilidade por razões a partir da raiz da questão, mas não por essa afirmação infeliz — "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despesas públicas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ajudam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classes trabalhadoras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". </a:t>
            </a:r>
            <a:endParaRPr lang="pt-BR" sz="2800" dirty="0" smtClean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pt-BR" sz="2800" dirty="0" smtClean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Essa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afirmação oculta o fato importante de que as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despesas públicas sempre substituem as despesas privadas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 que, portanto,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trazemos subsistência a um operário em vez de outro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mas nada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acrescentamos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à parcela da classe trabalhadora como um todo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pt-BR" sz="2800" dirty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r">
              <a:lnSpc>
                <a:spcPct val="150000"/>
              </a:lnSpc>
              <a:spcAft>
                <a:spcPts val="800"/>
              </a:spcAft>
              <a:buAutoNum type="alphaUcPeriod" startAt="6"/>
            </a:pPr>
            <a:r>
              <a:rPr lang="pt-BR" sz="2400" dirty="0" err="1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Bastiat</a:t>
            </a:r>
            <a:r>
              <a:rPr lang="pt-BR" sz="2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O que se vê e o que não se vê. 1849, posição 322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04799" y="785751"/>
            <a:ext cx="8034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err="1" smtClean="0"/>
              <a:t>Bastiat</a:t>
            </a:r>
            <a:r>
              <a:rPr lang="pt-BR" sz="2800" dirty="0" smtClean="0"/>
              <a:t>, em discussão com seus oponentes, afirmava: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8411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6880" y="961141"/>
            <a:ext cx="11474563" cy="48320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</a:t>
            </a:r>
            <a:r>
              <a:rPr lang="pt-BR" sz="2800" dirty="0" smtClean="0">
                <a:solidFill>
                  <a:srgbClr val="FF0000"/>
                </a:solidFill>
              </a:rPr>
              <a:t>liberalismo centrista </a:t>
            </a:r>
            <a:r>
              <a:rPr lang="pt-BR" sz="2800" dirty="0" smtClean="0"/>
              <a:t>emergiu hegemônico do século XIX e teve sequência com Keynes e a construção do </a:t>
            </a:r>
            <a:r>
              <a:rPr lang="pt-BR" sz="2800" dirty="0" smtClean="0">
                <a:solidFill>
                  <a:srgbClr val="FF0000"/>
                </a:solidFill>
              </a:rPr>
              <a:t>Estado do Bem-Estar Social</a:t>
            </a:r>
            <a:r>
              <a:rPr lang="pt-BR" sz="2800" dirty="0" smtClean="0"/>
              <a:t>, especialmente entre 1945 e 1973. Ele procurava construir uma limitada inclusão social combinada com desenvolvimento econômico em um livre mercado regulado.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Paralelamente, logo após a primeira guerra mundial, com o fim dos impérios, </a:t>
            </a:r>
            <a:r>
              <a:rPr lang="pt-BR" sz="2800" dirty="0" smtClean="0">
                <a:solidFill>
                  <a:srgbClr val="FF0000"/>
                </a:solidFill>
              </a:rPr>
              <a:t>Ludwig von Mises </a:t>
            </a:r>
            <a:r>
              <a:rPr lang="pt-BR" sz="2800" dirty="0" smtClean="0"/>
              <a:t>começa a desenhar, sob a influência dos ensinamentos de liberais radicais como </a:t>
            </a:r>
            <a:r>
              <a:rPr lang="pt-BR" sz="2800" dirty="0" err="1" smtClean="0"/>
              <a:t>Bastiat</a:t>
            </a:r>
            <a:r>
              <a:rPr lang="pt-BR" sz="2800" dirty="0" smtClean="0"/>
              <a:t>, o que viria a ser chamado de </a:t>
            </a:r>
            <a:r>
              <a:rPr lang="pt-BR" sz="2800" dirty="0" smtClean="0">
                <a:solidFill>
                  <a:srgbClr val="FF0000"/>
                </a:solidFill>
              </a:rPr>
              <a:t>neoliberalismo (liberalismo renovado).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Desta iniciativa faria parte seu estudante de doutorado </a:t>
            </a:r>
            <a:r>
              <a:rPr lang="pt-BR" sz="2800" dirty="0" smtClean="0">
                <a:solidFill>
                  <a:srgbClr val="FF0000"/>
                </a:solidFill>
              </a:rPr>
              <a:t>Friedrich von Hayek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19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1969507"/>
            <a:ext cx="11665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2622985" y="1797922"/>
            <a:ext cx="6449292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FORMA ATUAL DESTAS IDEIAS: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3200" b="1" dirty="0" smtClean="0">
                <a:solidFill>
                  <a:srgbClr val="40404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pensamento neoliberal</a:t>
            </a:r>
            <a:endParaRPr lang="pt-BR" sz="3200" b="1" dirty="0">
              <a:solidFill>
                <a:srgbClr val="40404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519210" y="6400800"/>
            <a:ext cx="45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2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1969507"/>
            <a:ext cx="11665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04799" y="1474243"/>
            <a:ext cx="1155469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que o neoliberalismo nascente em Viena (nos anos 30) propõe é a montagem de uma </a:t>
            </a:r>
            <a:r>
              <a:rPr lang="pt-BR" sz="2800" dirty="0" smtClean="0">
                <a:solidFill>
                  <a:srgbClr val="FF0000"/>
                </a:solidFill>
              </a:rPr>
              <a:t>estrutura mundial que dê completa proteção aos direitos do capital privado</a:t>
            </a:r>
            <a:r>
              <a:rPr lang="pt-BR" sz="2800" dirty="0" smtClean="0"/>
              <a:t> – jurídica e comercialmente -, através de instituições internacionais como a Organização Mundial do Comércio e outras agências internacionais</a:t>
            </a:r>
            <a:r>
              <a:rPr lang="pt-BR" sz="2800" dirty="0"/>
              <a:t> </a:t>
            </a:r>
            <a:r>
              <a:rPr lang="pt-BR" sz="2800" dirty="0" smtClean="0"/>
              <a:t>– e “replique” esta lógica no âmbito nacional: </a:t>
            </a:r>
            <a:r>
              <a:rPr lang="pt-BR" sz="2800" dirty="0" smtClean="0">
                <a:solidFill>
                  <a:srgbClr val="FF0000"/>
                </a:solidFill>
              </a:rPr>
              <a:t>o mundo é duplo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Ele emerge como um “</a:t>
            </a:r>
            <a:r>
              <a:rPr lang="pt-BR" sz="2800" dirty="0" smtClean="0">
                <a:solidFill>
                  <a:srgbClr val="FF0000"/>
                </a:solidFill>
              </a:rPr>
              <a:t>antidoto</a:t>
            </a:r>
            <a:r>
              <a:rPr lang="pt-BR" sz="2800" dirty="0" smtClean="0"/>
              <a:t>” para o Estado do Bem-Estar Social e não como um </a:t>
            </a:r>
            <a:r>
              <a:rPr lang="pt-BR" sz="2800" dirty="0" smtClean="0"/>
              <a:t>complemento e hoje defende um </a:t>
            </a:r>
            <a:r>
              <a:rPr lang="pt-BR" sz="2800" dirty="0" smtClean="0">
                <a:solidFill>
                  <a:srgbClr val="FF0000"/>
                </a:solidFill>
              </a:rPr>
              <a:t>conjunto de reformas econômicas</a:t>
            </a:r>
            <a:r>
              <a:rPr lang="pt-BR" sz="2800" dirty="0" smtClean="0"/>
              <a:t>.</a:t>
            </a:r>
            <a:endParaRPr lang="pt-BR" sz="2800" dirty="0" smtClean="0"/>
          </a:p>
          <a:p>
            <a:pPr algn="just"/>
            <a:endParaRPr lang="pt-BR" sz="2800" dirty="0"/>
          </a:p>
          <a:p>
            <a:pPr algn="r"/>
            <a:r>
              <a:rPr lang="pt-BR" sz="2400" dirty="0" err="1" smtClean="0"/>
              <a:t>Slobodian</a:t>
            </a:r>
            <a:r>
              <a:rPr lang="pt-BR" sz="2400" dirty="0" smtClean="0"/>
              <a:t>, 2018, posição 305, posição 2384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1779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1969507"/>
            <a:ext cx="11665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543790" y="335394"/>
            <a:ext cx="11187546" cy="563231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Para </a:t>
            </a:r>
            <a:r>
              <a:rPr lang="pt-BR" sz="2800" dirty="0" err="1" smtClean="0"/>
              <a:t>Slobodiam</a:t>
            </a:r>
            <a:r>
              <a:rPr lang="pt-BR" sz="2800" dirty="0" smtClean="0"/>
              <a:t>, “o </a:t>
            </a:r>
            <a:r>
              <a:rPr lang="pt-BR" sz="2800" dirty="0"/>
              <a:t>mundo </a:t>
            </a:r>
            <a:r>
              <a:rPr lang="pt-BR" sz="2800" dirty="0" smtClean="0"/>
              <a:t>neoliberal </a:t>
            </a:r>
            <a:r>
              <a:rPr lang="pt-BR" sz="2800" dirty="0"/>
              <a:t>não é um mercado sem </a:t>
            </a:r>
            <a:r>
              <a:rPr lang="pt-BR" sz="2800" dirty="0" smtClean="0"/>
              <a:t>fronteiras, </a:t>
            </a:r>
            <a:r>
              <a:rPr lang="pt-BR" sz="2800" dirty="0"/>
              <a:t>sem </a:t>
            </a:r>
            <a:r>
              <a:rPr lang="pt-BR" sz="2800" dirty="0" smtClean="0"/>
              <a:t>Estados</a:t>
            </a:r>
            <a:r>
              <a:rPr lang="pt-BR" sz="2800" dirty="0"/>
              <a:t>, mas um mundo </a:t>
            </a:r>
            <a:r>
              <a:rPr lang="pt-BR" sz="2800" dirty="0" smtClean="0"/>
              <a:t>(...) </a:t>
            </a:r>
            <a:r>
              <a:rPr lang="pt-BR" sz="2800" dirty="0">
                <a:solidFill>
                  <a:srgbClr val="FF0000"/>
                </a:solidFill>
              </a:rPr>
              <a:t>protegido das demandas em massa </a:t>
            </a:r>
            <a:r>
              <a:rPr lang="pt-BR" sz="2800" dirty="0" smtClean="0">
                <a:solidFill>
                  <a:srgbClr val="FF0000"/>
                </a:solidFill>
              </a:rPr>
              <a:t>por </a:t>
            </a:r>
            <a:r>
              <a:rPr lang="pt-BR" sz="2800" dirty="0">
                <a:solidFill>
                  <a:srgbClr val="FF0000"/>
                </a:solidFill>
              </a:rPr>
              <a:t>justiça social e igualdade redistributiva </a:t>
            </a:r>
            <a:r>
              <a:rPr lang="pt-BR" sz="2800" dirty="0"/>
              <a:t>pelos </a:t>
            </a:r>
            <a:r>
              <a:rPr lang="pt-BR" sz="2800" dirty="0" smtClean="0"/>
              <a:t>guardiães de uma Constituição econômica.”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O projeto neoliberal visa </a:t>
            </a:r>
            <a:r>
              <a:rPr lang="pt-BR" sz="2800" dirty="0" smtClean="0">
                <a:solidFill>
                  <a:srgbClr val="FF0000"/>
                </a:solidFill>
              </a:rPr>
              <a:t>redesenhar o Estado e a lei</a:t>
            </a:r>
            <a:r>
              <a:rPr lang="pt-BR" sz="2800" dirty="0" smtClean="0"/>
              <a:t>. Ele não propõe um Estado fraco, ele propõe um “</a:t>
            </a:r>
            <a:r>
              <a:rPr lang="pt-BR" sz="2800" dirty="0" smtClean="0">
                <a:solidFill>
                  <a:srgbClr val="FF0000"/>
                </a:solidFill>
              </a:rPr>
              <a:t>livre mercado em um estado forte</a:t>
            </a:r>
            <a:r>
              <a:rPr lang="pt-BR" sz="2800" dirty="0" smtClean="0"/>
              <a:t>”. Há uma dimensão local que interage com uma dimensão internacional.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O paradigma não está centrado no parlamento ou na universidade, mas no triunvirato: </a:t>
            </a:r>
            <a:r>
              <a:rPr lang="pt-BR" sz="2800" dirty="0" smtClean="0">
                <a:solidFill>
                  <a:srgbClr val="FF0000"/>
                </a:solidFill>
              </a:rPr>
              <a:t>segurança, finanças e comércio </a:t>
            </a:r>
            <a:r>
              <a:rPr lang="pt-BR" sz="2800" dirty="0" smtClean="0"/>
              <a:t>(...) </a:t>
            </a:r>
          </a:p>
          <a:p>
            <a:pPr algn="just"/>
            <a:endParaRPr lang="pt-BR" sz="2800" dirty="0"/>
          </a:p>
          <a:p>
            <a:pPr algn="r"/>
            <a:r>
              <a:rPr lang="pt-BR" sz="2400" dirty="0" err="1" smtClean="0"/>
              <a:t>Slobodian</a:t>
            </a:r>
            <a:r>
              <a:rPr lang="pt-BR" sz="2400" dirty="0" smtClean="0"/>
              <a:t>, 2018, posição 375, posição 683</a:t>
            </a:r>
          </a:p>
        </p:txBody>
      </p:sp>
    </p:spTree>
    <p:extLst>
      <p:ext uri="{BB962C8B-B14F-4D97-AF65-F5344CB8AC3E}">
        <p14:creationId xmlns:p14="http://schemas.microsoft.com/office/powerpoint/2010/main" val="191196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01290" y="2453278"/>
            <a:ext cx="61271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ea typeface="Calibri" panose="020F0502020204030204" pitchFamily="34" charset="0"/>
                <a:cs typeface="Arial" panose="020B0604020202020204" pitchFamily="34" charset="0"/>
              </a:rPr>
              <a:t>QUAL É O CENÁRIO ATUAL?</a:t>
            </a:r>
            <a:endParaRPr lang="pt-BR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1969507"/>
            <a:ext cx="11665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465731" y="810744"/>
            <a:ext cx="1118754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 neoliberalismo entende </a:t>
            </a:r>
            <a:r>
              <a:rPr lang="pt-BR" sz="2800" dirty="0" smtClean="0"/>
              <a:t>que:</a:t>
            </a:r>
          </a:p>
          <a:p>
            <a:pPr algn="just"/>
            <a:endParaRPr lang="pt-BR" sz="2800" dirty="0"/>
          </a:p>
          <a:p>
            <a:pPr lvl="1" algn="just"/>
            <a:r>
              <a:rPr lang="pt-BR" sz="2800" dirty="0" smtClean="0"/>
              <a:t>“A </a:t>
            </a:r>
            <a:r>
              <a:rPr lang="pt-BR" sz="2800" dirty="0" smtClean="0">
                <a:solidFill>
                  <a:srgbClr val="FF0000"/>
                </a:solidFill>
              </a:rPr>
              <a:t>democracia pode ser suspensa </a:t>
            </a:r>
            <a:r>
              <a:rPr lang="pt-BR" sz="2800" dirty="0" smtClean="0"/>
              <a:t>quando isso for requerido para a estabilidade do mercado”. </a:t>
            </a:r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E mais:</a:t>
            </a:r>
          </a:p>
          <a:p>
            <a:pPr algn="just"/>
            <a:endParaRPr lang="pt-BR" sz="2800" dirty="0"/>
          </a:p>
          <a:p>
            <a:pPr lvl="1" algn="just"/>
            <a:r>
              <a:rPr lang="pt-BR" sz="2800" dirty="0" smtClean="0"/>
              <a:t>“Para que o livre comércio funcione, as </a:t>
            </a:r>
            <a:r>
              <a:rPr lang="pt-BR" sz="2800" dirty="0" smtClean="0">
                <a:solidFill>
                  <a:srgbClr val="FF0000"/>
                </a:solidFill>
              </a:rPr>
              <a:t>barreiras do sindicato precisam ser removidas</a:t>
            </a:r>
            <a:r>
              <a:rPr lang="pt-BR" sz="2800" dirty="0" smtClean="0"/>
              <a:t>”. </a:t>
            </a:r>
          </a:p>
          <a:p>
            <a:pPr algn="just"/>
            <a:endParaRPr lang="pt-BR" sz="2800" dirty="0"/>
          </a:p>
          <a:p>
            <a:pPr algn="r"/>
            <a:r>
              <a:rPr lang="pt-BR" sz="2400" dirty="0" err="1" smtClean="0"/>
              <a:t>Slobodian</a:t>
            </a:r>
            <a:r>
              <a:rPr lang="pt-BR" sz="2400" dirty="0" smtClean="0"/>
              <a:t>, 2018, posição 924, posição 1070</a:t>
            </a:r>
          </a:p>
        </p:txBody>
      </p:sp>
    </p:spTree>
    <p:extLst>
      <p:ext uri="{BB962C8B-B14F-4D97-AF65-F5344CB8AC3E}">
        <p14:creationId xmlns:p14="http://schemas.microsoft.com/office/powerpoint/2010/main" val="186799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799" y="1969507"/>
            <a:ext cx="11665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04799" y="1141227"/>
            <a:ext cx="1144385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 visão de </a:t>
            </a:r>
            <a:r>
              <a:rPr lang="pt-BR" sz="2800" dirty="0" err="1" smtClean="0"/>
              <a:t>Mises</a:t>
            </a:r>
            <a:r>
              <a:rPr lang="pt-BR" sz="2800" dirty="0" smtClean="0"/>
              <a:t> e Hayek é radical. Eles afirmam, por exemplo, que </a:t>
            </a:r>
            <a:r>
              <a:rPr lang="pt-BR" sz="2800" dirty="0" smtClean="0"/>
              <a:t>na </a:t>
            </a:r>
            <a:r>
              <a:rPr lang="pt-BR" sz="2800" dirty="0" smtClean="0"/>
              <a:t>crise de </a:t>
            </a:r>
            <a:r>
              <a:rPr lang="pt-BR" sz="2800" dirty="0" smtClean="0"/>
              <a:t>1929:</a:t>
            </a:r>
          </a:p>
          <a:p>
            <a:pPr algn="just"/>
            <a:endParaRPr lang="pt-BR" sz="2800" dirty="0"/>
          </a:p>
          <a:p>
            <a:pPr lvl="1" algn="just"/>
            <a:r>
              <a:rPr lang="pt-BR" sz="2800" dirty="0" smtClean="0"/>
              <a:t>“</a:t>
            </a:r>
            <a:r>
              <a:rPr lang="pt-BR" sz="2800" dirty="0" smtClean="0"/>
              <a:t>O desemprego foi voluntário. “O desemprego é um problema de salários e não de trabalho... </a:t>
            </a:r>
            <a:r>
              <a:rPr lang="pt-BR" sz="2800" dirty="0" smtClean="0">
                <a:solidFill>
                  <a:srgbClr val="FF0000"/>
                </a:solidFill>
              </a:rPr>
              <a:t>a assistência ao desempregado é que primeiro cria o desemprego como um fenômeno permanente</a:t>
            </a:r>
            <a:r>
              <a:rPr lang="pt-BR" sz="2800" dirty="0" smtClean="0"/>
              <a:t>”. (..)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err="1" smtClean="0"/>
              <a:t>Mises</a:t>
            </a:r>
            <a:r>
              <a:rPr lang="pt-BR" sz="2800" dirty="0" smtClean="0"/>
              <a:t> condenava os governos que “capitulavam aos sindicatos”, pois estes, segundo ele, perseguiam seus objetivos “pelo uso da violência”. </a:t>
            </a:r>
          </a:p>
          <a:p>
            <a:pPr algn="just"/>
            <a:endParaRPr lang="pt-BR" sz="2800" dirty="0" smtClean="0"/>
          </a:p>
          <a:p>
            <a:pPr algn="r">
              <a:lnSpc>
                <a:spcPct val="150000"/>
              </a:lnSpc>
            </a:pPr>
            <a:r>
              <a:rPr lang="pt-BR" sz="2400" dirty="0" err="1" smtClean="0"/>
              <a:t>Slobodian</a:t>
            </a:r>
            <a:r>
              <a:rPr lang="pt-BR" sz="2400" dirty="0" smtClean="0"/>
              <a:t>, 2018, posição 934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4869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48245" y="1554327"/>
            <a:ext cx="11260282" cy="33855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endParaRPr lang="pt-BR" dirty="0"/>
          </a:p>
          <a:p>
            <a:pPr algn="just"/>
            <a:r>
              <a:rPr lang="pt-BR" sz="2800" dirty="0" smtClean="0"/>
              <a:t>Fugindo do nazismo, </a:t>
            </a:r>
            <a:r>
              <a:rPr lang="pt-BR" sz="2800" dirty="0" smtClean="0">
                <a:solidFill>
                  <a:srgbClr val="FF0000"/>
                </a:solidFill>
              </a:rPr>
              <a:t>Mises migraria para os Estados Unidos e Hayek para a Inglaterra</a:t>
            </a:r>
            <a:r>
              <a:rPr lang="pt-BR" sz="2800" dirty="0" smtClean="0"/>
              <a:t>, onde continuariam trabalhando na difusão das ideias liberais radicais constitutivas do movimento neoliberal.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 </a:t>
            </a:r>
            <a:r>
              <a:rPr lang="pt-BR" sz="2800" dirty="0" smtClean="0">
                <a:solidFill>
                  <a:srgbClr val="FF0000"/>
                </a:solidFill>
              </a:rPr>
              <a:t>crise sistêmica iniciada em 1973</a:t>
            </a:r>
            <a:r>
              <a:rPr lang="pt-BR" sz="2800" dirty="0" smtClean="0"/>
              <a:t>, potencializaria as ideias neoliberais e motivaria a ascensão de </a:t>
            </a:r>
            <a:r>
              <a:rPr lang="pt-BR" sz="2800" dirty="0" smtClean="0">
                <a:solidFill>
                  <a:srgbClr val="FF0000"/>
                </a:solidFill>
              </a:rPr>
              <a:t>Thatcher</a:t>
            </a:r>
            <a:r>
              <a:rPr lang="pt-BR" sz="2800" dirty="0" smtClean="0"/>
              <a:t> na Inglaterra e de </a:t>
            </a:r>
            <a:r>
              <a:rPr lang="pt-BR" sz="2800" dirty="0" smtClean="0">
                <a:solidFill>
                  <a:srgbClr val="FF0000"/>
                </a:solidFill>
              </a:rPr>
              <a:t>Reagan</a:t>
            </a:r>
            <a:r>
              <a:rPr lang="pt-BR" sz="2800" dirty="0" smtClean="0"/>
              <a:t> nos Estados Unidos.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4825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62215" y="1782420"/>
            <a:ext cx="7782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COMO A CRISE SISTÊMICA DO CAPITALISMO ALIMENTA A BARBÁRIE NEOLIBERAL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363093" y="6345044"/>
            <a:ext cx="55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34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9066" y="222739"/>
            <a:ext cx="11595832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b="1" dirty="0"/>
              <a:t>Crise 1</a:t>
            </a:r>
            <a:r>
              <a:rPr lang="pt-BR" sz="2500" dirty="0"/>
              <a:t>. </a:t>
            </a:r>
            <a:r>
              <a:rPr lang="pt-BR" sz="2500" dirty="0" smtClean="0"/>
              <a:t>Está ligada ao </a:t>
            </a:r>
            <a:r>
              <a:rPr lang="pt-BR" sz="2500" dirty="0" smtClean="0">
                <a:solidFill>
                  <a:schemeClr val="accent2"/>
                </a:solidFill>
              </a:rPr>
              <a:t>próprio “sucesso” do capitalismo</a:t>
            </a:r>
            <a:r>
              <a:rPr lang="pt-BR" sz="2500" dirty="0" smtClean="0"/>
              <a:t>: ganhar </a:t>
            </a:r>
            <a:r>
              <a:rPr lang="pt-BR" sz="2500" dirty="0"/>
              <a:t>dinheiro para ganhar </a:t>
            </a:r>
            <a:r>
              <a:rPr lang="pt-BR" sz="2500" dirty="0" smtClean="0"/>
              <a:t>mais, indefinidamente.</a:t>
            </a:r>
          </a:p>
          <a:p>
            <a:pPr algn="just"/>
            <a:endParaRPr lang="pt-BR" sz="2500" dirty="0"/>
          </a:p>
          <a:p>
            <a:pPr algn="just"/>
            <a:r>
              <a:rPr lang="pt-BR" sz="2500" b="1" dirty="0"/>
              <a:t>Crise 2</a:t>
            </a:r>
            <a:r>
              <a:rPr lang="pt-BR" sz="2500" dirty="0"/>
              <a:t>. Contradição na </a:t>
            </a:r>
            <a:r>
              <a:rPr lang="pt-BR" sz="2500" dirty="0">
                <a:solidFill>
                  <a:schemeClr val="accent2"/>
                </a:solidFill>
              </a:rPr>
              <a:t>geração de </a:t>
            </a:r>
            <a:r>
              <a:rPr lang="pt-BR" sz="2500" dirty="0" smtClean="0">
                <a:solidFill>
                  <a:schemeClr val="accent2"/>
                </a:solidFill>
              </a:rPr>
              <a:t>valor </a:t>
            </a:r>
            <a:r>
              <a:rPr lang="pt-BR" sz="2500" dirty="0" smtClean="0"/>
              <a:t>(baixos salários levam a maiores lucros, mas diminuem o consumo e  geram endividamento. Maiores salários, derrubam os lucros)</a:t>
            </a:r>
          </a:p>
          <a:p>
            <a:pPr algn="just"/>
            <a:endParaRPr lang="pt-BR" sz="2500" dirty="0"/>
          </a:p>
          <a:p>
            <a:pPr algn="just"/>
            <a:r>
              <a:rPr lang="pt-BR" sz="2500" b="1" dirty="0" smtClean="0"/>
              <a:t>Crise </a:t>
            </a:r>
            <a:r>
              <a:rPr lang="pt-BR" sz="2500" b="1" dirty="0"/>
              <a:t>3</a:t>
            </a:r>
            <a:r>
              <a:rPr lang="pt-BR" sz="2500" dirty="0"/>
              <a:t>. Aumento dos </a:t>
            </a:r>
            <a:r>
              <a:rPr lang="pt-BR" sz="2500" dirty="0">
                <a:solidFill>
                  <a:srgbClr val="FF0000"/>
                </a:solidFill>
              </a:rPr>
              <a:t>custos </a:t>
            </a:r>
            <a:r>
              <a:rPr lang="pt-BR" sz="2500" dirty="0" smtClean="0">
                <a:solidFill>
                  <a:srgbClr val="FF0000"/>
                </a:solidFill>
              </a:rPr>
              <a:t>fiscais </a:t>
            </a:r>
            <a:r>
              <a:rPr lang="pt-BR" sz="2500" dirty="0" smtClean="0"/>
              <a:t>(maior inclusão leva a mais Estado e exige mais impostos. </a:t>
            </a:r>
            <a:r>
              <a:rPr lang="pt-BR" sz="2500" dirty="0" smtClean="0"/>
              <a:t>Menor </a:t>
            </a:r>
            <a:r>
              <a:rPr lang="pt-BR" sz="2500" dirty="0" smtClean="0"/>
              <a:t>inclusão, diminui o Estado, permite atender às demandas </a:t>
            </a:r>
            <a:r>
              <a:rPr lang="pt-BR" sz="2500" dirty="0" smtClean="0"/>
              <a:t>dos capitalistas</a:t>
            </a:r>
            <a:r>
              <a:rPr lang="pt-BR" sz="2500" dirty="0" smtClean="0"/>
              <a:t>, mas gera mais conflito social. A “corrida para o mais barato” implica em </a:t>
            </a:r>
            <a:r>
              <a:rPr lang="pt-BR" sz="2500" dirty="0" err="1" smtClean="0"/>
              <a:t>externalização</a:t>
            </a:r>
            <a:r>
              <a:rPr lang="pt-BR" sz="2500" dirty="0" smtClean="0"/>
              <a:t> de custos, desoneração do capital e diminuição de impostos o que é incompatível com financiar </a:t>
            </a:r>
            <a:r>
              <a:rPr lang="pt-BR" sz="2500" dirty="0" smtClean="0"/>
              <a:t>mais </a:t>
            </a:r>
            <a:r>
              <a:rPr lang="pt-BR" sz="2500" dirty="0" smtClean="0"/>
              <a:t>inclusão.</a:t>
            </a:r>
          </a:p>
          <a:p>
            <a:pPr algn="just"/>
            <a:endParaRPr lang="pt-BR" sz="2500" dirty="0"/>
          </a:p>
          <a:p>
            <a:pPr lvl="0"/>
            <a:r>
              <a:rPr lang="pt-BR" sz="2500" b="1" dirty="0">
                <a:solidFill>
                  <a:srgbClr val="000000"/>
                </a:solidFill>
              </a:rPr>
              <a:t>Crise 4</a:t>
            </a:r>
            <a:r>
              <a:rPr lang="pt-BR" sz="2500" dirty="0">
                <a:solidFill>
                  <a:srgbClr val="000000"/>
                </a:solidFill>
              </a:rPr>
              <a:t>. </a:t>
            </a:r>
            <a:r>
              <a:rPr lang="pt-BR" sz="2500" dirty="0">
                <a:solidFill>
                  <a:srgbClr val="FF0000"/>
                </a:solidFill>
              </a:rPr>
              <a:t>Ecologia global </a:t>
            </a:r>
            <a:r>
              <a:rPr lang="pt-BR" sz="2500" dirty="0">
                <a:solidFill>
                  <a:srgbClr val="000000"/>
                </a:solidFill>
              </a:rPr>
              <a:t>em declínio </a:t>
            </a:r>
            <a:r>
              <a:rPr lang="pt-BR" sz="2500" dirty="0" smtClean="0">
                <a:solidFill>
                  <a:srgbClr val="000000"/>
                </a:solidFill>
              </a:rPr>
              <a:t>pela </a:t>
            </a:r>
            <a:r>
              <a:rPr lang="pt-BR" sz="2500" dirty="0" err="1" smtClean="0">
                <a:solidFill>
                  <a:srgbClr val="000000"/>
                </a:solidFill>
              </a:rPr>
              <a:t>externalização</a:t>
            </a:r>
            <a:r>
              <a:rPr lang="pt-BR" sz="2500" dirty="0" smtClean="0">
                <a:solidFill>
                  <a:srgbClr val="000000"/>
                </a:solidFill>
              </a:rPr>
              <a:t> crescente do </a:t>
            </a:r>
            <a:r>
              <a:rPr lang="pt-BR" sz="2500" dirty="0">
                <a:solidFill>
                  <a:srgbClr val="000000"/>
                </a:solidFill>
              </a:rPr>
              <a:t>custo </a:t>
            </a:r>
            <a:r>
              <a:rPr lang="pt-BR" sz="2500" dirty="0" smtClean="0">
                <a:solidFill>
                  <a:srgbClr val="000000"/>
                </a:solidFill>
              </a:rPr>
              <a:t>ambiental.</a:t>
            </a:r>
            <a:endParaRPr lang="pt-BR" sz="2500" dirty="0">
              <a:solidFill>
                <a:srgbClr val="000000"/>
              </a:solidFill>
            </a:endParaRPr>
          </a:p>
          <a:p>
            <a:pPr lvl="0"/>
            <a:endParaRPr lang="pt-BR" sz="2500" dirty="0">
              <a:solidFill>
                <a:srgbClr val="000000"/>
              </a:solidFill>
            </a:endParaRPr>
          </a:p>
          <a:p>
            <a:pPr lvl="0" algn="just"/>
            <a:r>
              <a:rPr lang="pt-BR" sz="2500" b="1" dirty="0">
                <a:solidFill>
                  <a:srgbClr val="000000"/>
                </a:solidFill>
              </a:rPr>
              <a:t>Crise 5</a:t>
            </a:r>
            <a:r>
              <a:rPr lang="pt-BR" sz="2500" dirty="0">
                <a:solidFill>
                  <a:srgbClr val="000000"/>
                </a:solidFill>
              </a:rPr>
              <a:t>. </a:t>
            </a:r>
            <a:r>
              <a:rPr lang="pt-BR" sz="2500" dirty="0">
                <a:solidFill>
                  <a:srgbClr val="FF0000"/>
                </a:solidFill>
              </a:rPr>
              <a:t>Inteligência artificial </a:t>
            </a:r>
            <a:r>
              <a:rPr lang="pt-BR" sz="2500" dirty="0">
                <a:solidFill>
                  <a:srgbClr val="000000"/>
                </a:solidFill>
              </a:rPr>
              <a:t>e novas </a:t>
            </a:r>
            <a:r>
              <a:rPr lang="pt-BR" sz="2500" dirty="0" smtClean="0">
                <a:solidFill>
                  <a:srgbClr val="000000"/>
                </a:solidFill>
              </a:rPr>
              <a:t>tecnologias. </a:t>
            </a:r>
            <a:r>
              <a:rPr lang="pt-BR" sz="2500" dirty="0" err="1" smtClean="0">
                <a:solidFill>
                  <a:srgbClr val="000000"/>
                </a:solidFill>
              </a:rPr>
              <a:t>Randal</a:t>
            </a:r>
            <a:r>
              <a:rPr lang="pt-BR" sz="2500" dirty="0" smtClean="0">
                <a:solidFill>
                  <a:srgbClr val="000000"/>
                </a:solidFill>
              </a:rPr>
              <a:t> </a:t>
            </a:r>
            <a:r>
              <a:rPr lang="pt-BR" sz="2500" dirty="0">
                <a:solidFill>
                  <a:srgbClr val="000000"/>
                </a:solidFill>
              </a:rPr>
              <a:t>Collins (in </a:t>
            </a:r>
            <a:r>
              <a:rPr lang="pt-BR" sz="2500" dirty="0" err="1">
                <a:solidFill>
                  <a:srgbClr val="000000"/>
                </a:solidFill>
              </a:rPr>
              <a:t>Wallerstein</a:t>
            </a:r>
            <a:r>
              <a:rPr lang="pt-BR" sz="2500" dirty="0">
                <a:solidFill>
                  <a:srgbClr val="000000"/>
                </a:solidFill>
              </a:rPr>
              <a:t>, 2011) põe em evidência a </a:t>
            </a:r>
            <a:r>
              <a:rPr lang="pt-BR" sz="2500" dirty="0">
                <a:solidFill>
                  <a:srgbClr val="FF0000"/>
                </a:solidFill>
              </a:rPr>
              <a:t>crise de empregos na classe média</a:t>
            </a:r>
            <a:r>
              <a:rPr lang="pt-BR" sz="2500" dirty="0">
                <a:solidFill>
                  <a:srgbClr val="000000"/>
                </a:solidFill>
              </a:rPr>
              <a:t>, agora, em virtude da inteligência artificial – </a:t>
            </a:r>
            <a:r>
              <a:rPr lang="pt-BR" sz="2500" dirty="0" err="1">
                <a:solidFill>
                  <a:srgbClr val="000000"/>
                </a:solidFill>
              </a:rPr>
              <a:t>robots</a:t>
            </a:r>
            <a:r>
              <a:rPr lang="pt-BR" sz="2500" dirty="0">
                <a:solidFill>
                  <a:srgbClr val="000000"/>
                </a:solidFill>
              </a:rPr>
              <a:t>.</a:t>
            </a:r>
          </a:p>
          <a:p>
            <a:pPr lvl="0" algn="just"/>
            <a:endParaRPr lang="pt-BR" sz="2400" dirty="0">
              <a:solidFill>
                <a:srgbClr val="000000"/>
              </a:solidFill>
            </a:endParaRPr>
          </a:p>
          <a:p>
            <a:pPr lvl="0" algn="r"/>
            <a:r>
              <a:rPr lang="pt-BR" sz="2400" dirty="0" err="1">
                <a:solidFill>
                  <a:srgbClr val="000000"/>
                </a:solidFill>
              </a:rPr>
              <a:t>Wallerstein</a:t>
            </a:r>
            <a:r>
              <a:rPr lang="pt-BR" sz="2400" dirty="0">
                <a:solidFill>
                  <a:srgbClr val="000000"/>
                </a:solidFill>
              </a:rPr>
              <a:t>, 1988 e </a:t>
            </a:r>
            <a:r>
              <a:rPr lang="pt-BR" sz="2400" dirty="0" smtClean="0">
                <a:solidFill>
                  <a:srgbClr val="000000"/>
                </a:solidFill>
              </a:rPr>
              <a:t>2011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8295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33945" y="2005445"/>
            <a:ext cx="9154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O PAPEL DOS CONSERVADORES E O  “POPULISMO NACIONALISTA”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430000" y="6488668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07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57561" y="1739590"/>
            <a:ext cx="11240429" cy="35394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lvl="0" algn="just"/>
            <a:r>
              <a:rPr lang="pt-BR" sz="2800" dirty="0">
                <a:solidFill>
                  <a:srgbClr val="000000"/>
                </a:solidFill>
              </a:rPr>
              <a:t>“A função dos conservadores é </a:t>
            </a:r>
            <a:r>
              <a:rPr lang="pt-BR" sz="2800" dirty="0">
                <a:solidFill>
                  <a:srgbClr val="FF0000"/>
                </a:solidFill>
              </a:rPr>
              <a:t>colocar ordem</a:t>
            </a:r>
            <a:r>
              <a:rPr lang="pt-BR" sz="2800" dirty="0">
                <a:solidFill>
                  <a:srgbClr val="000000"/>
                </a:solidFill>
              </a:rPr>
              <a:t>. A função dos </a:t>
            </a:r>
            <a:r>
              <a:rPr lang="pt-BR" sz="2800" dirty="0">
                <a:solidFill>
                  <a:srgbClr val="FF0000"/>
                </a:solidFill>
              </a:rPr>
              <a:t>liberais é colocar progresso</a:t>
            </a:r>
            <a:r>
              <a:rPr lang="pt-BR" sz="2800" dirty="0">
                <a:solidFill>
                  <a:srgbClr val="000000"/>
                </a:solidFill>
              </a:rPr>
              <a:t>” (Paulo </a:t>
            </a:r>
            <a:r>
              <a:rPr lang="pt-BR" sz="2800" dirty="0" smtClean="0">
                <a:solidFill>
                  <a:srgbClr val="000000"/>
                </a:solidFill>
              </a:rPr>
              <a:t>Guedes, Ministro da Economia ). </a:t>
            </a:r>
            <a:endParaRPr lang="pt-BR" sz="2800" dirty="0">
              <a:solidFill>
                <a:srgbClr val="000000"/>
              </a:solidFill>
            </a:endParaRP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O papel dos conservadores, apesar de barulhentos, é subsidiário, complementar ao dos neoliberais. Trata-se de uma </a:t>
            </a:r>
            <a:r>
              <a:rPr lang="pt-BR" sz="2800" dirty="0" smtClean="0">
                <a:solidFill>
                  <a:srgbClr val="FF0000"/>
                </a:solidFill>
              </a:rPr>
              <a:t>aliança eleitoral </a:t>
            </a:r>
            <a:r>
              <a:rPr lang="pt-BR" sz="2800" dirty="0" smtClean="0"/>
              <a:t>entre conservadores e neoliberais e não de projetos sociais comuns. O centro do projeto atual é neoliberal.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826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49297" y="1912434"/>
            <a:ext cx="9523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O PAPEL ESPERADO PARA A EDUCAÇÃO: instalar uma “nova” </a:t>
            </a:r>
            <a:r>
              <a:rPr lang="pt-BR" sz="3200" b="1" dirty="0" err="1" smtClean="0"/>
              <a:t>geocultura</a:t>
            </a:r>
            <a:r>
              <a:rPr lang="pt-BR" sz="3200" b="1" dirty="0" smtClean="0"/>
              <a:t> </a:t>
            </a:r>
            <a:r>
              <a:rPr lang="pt-BR" sz="3200" b="1" dirty="0" err="1" smtClean="0"/>
              <a:t>meritocrática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396546" y="6278137"/>
            <a:ext cx="43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803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6048" y="458771"/>
            <a:ext cx="113407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 tese que estamos propondo é que está em curso uma troca da </a:t>
            </a:r>
            <a:r>
              <a:rPr lang="pt-BR" sz="2800" dirty="0" err="1" smtClean="0"/>
              <a:t>geocultura</a:t>
            </a:r>
            <a:r>
              <a:rPr lang="pt-BR" sz="2800" dirty="0" smtClean="0"/>
              <a:t>, para a qual a educação está sendo chamada.</a:t>
            </a:r>
          </a:p>
          <a:p>
            <a:pPr algn="just"/>
            <a:r>
              <a:rPr lang="pt-BR" sz="2800" dirty="0" smtClean="0"/>
              <a:t> </a:t>
            </a:r>
          </a:p>
          <a:p>
            <a:pPr algn="just"/>
            <a:r>
              <a:rPr lang="pt-BR" sz="2800" dirty="0" smtClean="0"/>
              <a:t>Sai uma </a:t>
            </a:r>
            <a:r>
              <a:rPr lang="pt-BR" sz="2800" dirty="0" err="1" smtClean="0"/>
              <a:t>geocultura</a:t>
            </a:r>
            <a:r>
              <a:rPr lang="pt-BR" sz="2800" dirty="0" smtClean="0"/>
              <a:t> baseada no liberalismo centrista que procurava combinar desenvolvimento econômico com direitos políticos e sociais.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Entra uma </a:t>
            </a:r>
            <a:r>
              <a:rPr lang="pt-BR" sz="2800" dirty="0" err="1" smtClean="0"/>
              <a:t>geocultura</a:t>
            </a:r>
            <a:r>
              <a:rPr lang="pt-BR" sz="2800" dirty="0" smtClean="0"/>
              <a:t> proveniente de um </a:t>
            </a:r>
            <a:r>
              <a:rPr lang="pt-BR" sz="2800" dirty="0" smtClean="0">
                <a:solidFill>
                  <a:srgbClr val="FF0000"/>
                </a:solidFill>
              </a:rPr>
              <a:t>liberalismo radical e </a:t>
            </a:r>
            <a:r>
              <a:rPr lang="pt-BR" sz="2800" dirty="0" err="1" smtClean="0">
                <a:solidFill>
                  <a:srgbClr val="FF0000"/>
                </a:solidFill>
              </a:rPr>
              <a:t>meritocrático</a:t>
            </a:r>
            <a:r>
              <a:rPr lang="pt-BR" sz="2800" dirty="0" smtClean="0">
                <a:solidFill>
                  <a:srgbClr val="FF0000"/>
                </a:solidFill>
              </a:rPr>
              <a:t>, </a:t>
            </a:r>
            <a:r>
              <a:rPr lang="pt-BR" sz="2800" dirty="0" smtClean="0"/>
              <a:t>que pretende legitimar as desigualdades sociais na forma de diferenças de mérito, </a:t>
            </a:r>
            <a:r>
              <a:rPr lang="pt-BR" sz="2800" dirty="0" smtClean="0">
                <a:solidFill>
                  <a:srgbClr val="FF0000"/>
                </a:solidFill>
              </a:rPr>
              <a:t>valorizando formas autoritárias e redefinindo o contrato social da democracia liberal representativa</a:t>
            </a:r>
            <a:r>
              <a:rPr lang="pt-BR" sz="2800" dirty="0" smtClean="0">
                <a:solidFill>
                  <a:srgbClr val="FF0000"/>
                </a:solidFill>
              </a:rPr>
              <a:t>.</a:t>
            </a:r>
            <a:endParaRPr lang="pt-BR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23386" y="412984"/>
            <a:ext cx="11542605" cy="56938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Assume-se uma concepção de sociedade e educação baseada na lógica de uma </a:t>
            </a:r>
            <a:r>
              <a:rPr lang="pt-BR" sz="2800" dirty="0">
                <a:solidFill>
                  <a:srgbClr val="FF0000"/>
                </a:solidFill>
              </a:rPr>
              <a:t>organização empresarial </a:t>
            </a:r>
            <a:r>
              <a:rPr lang="pt-BR" sz="2800" dirty="0"/>
              <a:t>inserida em um </a:t>
            </a:r>
            <a:r>
              <a:rPr lang="pt-BR" sz="2800" dirty="0">
                <a:solidFill>
                  <a:srgbClr val="FF0000"/>
                </a:solidFill>
              </a:rPr>
              <a:t>mercado </a:t>
            </a:r>
            <a:r>
              <a:rPr lang="pt-BR" sz="2800" dirty="0" smtClean="0">
                <a:solidFill>
                  <a:srgbClr val="FF0000"/>
                </a:solidFill>
              </a:rPr>
              <a:t>concorrencial (livre mercado)</a:t>
            </a:r>
            <a:r>
              <a:rPr lang="pt-BR" sz="2800" dirty="0" smtClean="0">
                <a:solidFill>
                  <a:srgbClr val="000000"/>
                </a:solidFill>
              </a:rPr>
              <a:t>, e as instituições sociais são reconvertidas em organizações empresariais. </a:t>
            </a:r>
            <a:r>
              <a:rPr lang="pt-BR" sz="2800" dirty="0" smtClean="0">
                <a:solidFill>
                  <a:srgbClr val="FF0000"/>
                </a:solidFill>
              </a:rPr>
              <a:t>Inclusive o próprio Estado.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(</a:t>
            </a:r>
            <a:r>
              <a:rPr lang="pt-BR" sz="2800" dirty="0" err="1" smtClean="0">
                <a:solidFill>
                  <a:srgbClr val="FF0000"/>
                </a:solidFill>
              </a:rPr>
              <a:t>Chaui</a:t>
            </a:r>
            <a:r>
              <a:rPr lang="pt-BR" sz="2800" dirty="0">
                <a:solidFill>
                  <a:srgbClr val="FF0000"/>
                </a:solidFill>
              </a:rPr>
              <a:t>, 2018). </a:t>
            </a:r>
            <a:endParaRPr lang="pt-BR" sz="2800" dirty="0" smtClean="0">
              <a:solidFill>
                <a:srgbClr val="FF0000"/>
              </a:solidFill>
            </a:endParaRPr>
          </a:p>
          <a:p>
            <a:pPr algn="just"/>
            <a:endParaRPr lang="pt-BR" sz="28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Pretende-se inserir </a:t>
            </a:r>
            <a:r>
              <a:rPr lang="pt-BR" sz="2800" dirty="0" smtClean="0">
                <a:solidFill>
                  <a:srgbClr val="FF0000"/>
                </a:solidFill>
              </a:rPr>
              <a:t>as </a:t>
            </a:r>
            <a:r>
              <a:rPr lang="pt-BR" sz="2800" dirty="0">
                <a:solidFill>
                  <a:srgbClr val="FF0000"/>
                </a:solidFill>
              </a:rPr>
              <a:t>escolas</a:t>
            </a:r>
            <a:r>
              <a:rPr lang="pt-BR" sz="2800" dirty="0">
                <a:solidFill>
                  <a:schemeClr val="accent2"/>
                </a:solidFill>
              </a:rPr>
              <a:t>, professores e </a:t>
            </a:r>
            <a:r>
              <a:rPr lang="pt-BR" sz="2800" dirty="0" smtClean="0">
                <a:solidFill>
                  <a:schemeClr val="accent2"/>
                </a:solidFill>
              </a:rPr>
              <a:t>estudantes em um ambiente concorrencial</a:t>
            </a:r>
            <a:r>
              <a:rPr lang="pt-BR" sz="2800" dirty="0" smtClean="0">
                <a:solidFill>
                  <a:srgbClr val="000000"/>
                </a:solidFill>
              </a:rPr>
              <a:t>, assumindo-se que isso conduzirá </a:t>
            </a:r>
            <a:r>
              <a:rPr lang="pt-BR" sz="2800" dirty="0">
                <a:solidFill>
                  <a:srgbClr val="000000"/>
                </a:solidFill>
              </a:rPr>
              <a:t>ao aumento da </a:t>
            </a:r>
            <a:r>
              <a:rPr lang="pt-BR" sz="2800" dirty="0" smtClean="0">
                <a:solidFill>
                  <a:srgbClr val="000000"/>
                </a:solidFill>
              </a:rPr>
              <a:t>“qualidade” </a:t>
            </a:r>
            <a:r>
              <a:rPr lang="pt-BR" sz="2800" dirty="0">
                <a:solidFill>
                  <a:srgbClr val="000000"/>
                </a:solidFill>
              </a:rPr>
              <a:t>da </a:t>
            </a:r>
            <a:r>
              <a:rPr lang="pt-BR" sz="2800" dirty="0" smtClean="0">
                <a:solidFill>
                  <a:srgbClr val="000000"/>
                </a:solidFill>
              </a:rPr>
              <a:t>educação. O importante é a </a:t>
            </a:r>
            <a:r>
              <a:rPr lang="pt-BR" sz="2800" dirty="0" smtClean="0">
                <a:solidFill>
                  <a:srgbClr val="FF0000"/>
                </a:solidFill>
              </a:rPr>
              <a:t>incorporação do modelo empresarial na educação e a vivência de sua característica central: o </a:t>
            </a:r>
            <a:r>
              <a:rPr lang="pt-BR" sz="2800" dirty="0" err="1" smtClean="0">
                <a:solidFill>
                  <a:srgbClr val="FF0000"/>
                </a:solidFill>
              </a:rPr>
              <a:t>ethos</a:t>
            </a:r>
            <a:r>
              <a:rPr lang="pt-BR" sz="2800" dirty="0" smtClean="0">
                <a:solidFill>
                  <a:srgbClr val="FF0000"/>
                </a:solidFill>
              </a:rPr>
              <a:t> da concorrência,</a:t>
            </a:r>
            <a:r>
              <a:rPr lang="pt-BR" sz="2800" dirty="0" smtClean="0">
                <a:solidFill>
                  <a:srgbClr val="000000"/>
                </a:solidFill>
              </a:rPr>
              <a:t> a qual opera pelo </a:t>
            </a:r>
            <a:r>
              <a:rPr lang="pt-BR" sz="2800" dirty="0" smtClean="0">
                <a:solidFill>
                  <a:srgbClr val="FF0000"/>
                </a:solidFill>
              </a:rPr>
              <a:t> mérito</a:t>
            </a:r>
            <a:r>
              <a:rPr lang="pt-BR" sz="28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pt-BR" sz="2800" dirty="0">
              <a:solidFill>
                <a:srgbClr val="00000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A finalidade da educação deve ser preparar os jovens para sobreviver à </a:t>
            </a:r>
            <a:r>
              <a:rPr lang="pt-BR" sz="2800" dirty="0" smtClean="0">
                <a:solidFill>
                  <a:schemeClr val="accent2"/>
                </a:solidFill>
              </a:rPr>
              <a:t>concorrência</a:t>
            </a:r>
            <a:r>
              <a:rPr lang="pt-BR" sz="2800" dirty="0" smtClean="0">
                <a:solidFill>
                  <a:srgbClr val="000000"/>
                </a:solidFill>
              </a:rPr>
              <a:t> transformando-os em “</a:t>
            </a:r>
            <a:r>
              <a:rPr lang="pt-BR" sz="2800" dirty="0" smtClean="0">
                <a:solidFill>
                  <a:srgbClr val="FF0000"/>
                </a:solidFill>
              </a:rPr>
              <a:t>empresários de si mesmos</a:t>
            </a:r>
            <a:r>
              <a:rPr lang="pt-BR" sz="2800" dirty="0" smtClean="0">
                <a:solidFill>
                  <a:srgbClr val="000000"/>
                </a:solidFill>
              </a:rPr>
              <a:t>”.</a:t>
            </a:r>
            <a:endParaRPr lang="pt-BR" sz="22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2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5972" y="302359"/>
            <a:ext cx="11665528" cy="65556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 “No meio de um enorme ataque </a:t>
            </a:r>
            <a:r>
              <a:rPr 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global, alimentado por políticas neoliberais, ao 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estado do bem-estar social e às cláusulas </a:t>
            </a:r>
            <a:r>
              <a:rPr 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sociais, 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o contrato social central das democracias liberais foi destruído e com ele também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qualquer noção viável de solidariedade, justiça econômica e bem comum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progresso foi transformado em seu oposto e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registra mais desigualdades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sofrimentos e violência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antiga linguagem dos direitos coletivos deu lugar ao discurso dos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direitos individuais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, e o vocabulário da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colaboração e solidariedade foi deslocado pelo discurso do individualismo radical 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e o </a:t>
            </a:r>
            <a:r>
              <a:rPr lang="pt-BR" sz="2800" dirty="0" err="1">
                <a:ea typeface="Calibri" panose="020F0502020204030204" pitchFamily="34" charset="0"/>
                <a:cs typeface="Arial" panose="020B0604020202020204" pitchFamily="34" charset="0"/>
              </a:rPr>
              <a:t>ethos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 áspero da sobrevivência do mais forte. </a:t>
            </a:r>
            <a:endParaRPr lang="pt-BR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“liberdade” se transformou em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sinônimo de interesse próprio desenfreado 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e em racional para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abdicar de qualquer senso de responsabilidade moral e política</a:t>
            </a:r>
            <a:r>
              <a:rPr lang="pt-BR" sz="2800" dirty="0">
                <a:ea typeface="Calibri" panose="020F0502020204030204" pitchFamily="34" charset="0"/>
                <a:cs typeface="Arial" panose="020B0604020202020204" pitchFamily="34" charset="0"/>
              </a:rPr>
              <a:t>” (p. 1</a:t>
            </a:r>
            <a:r>
              <a:rPr lang="pt-BR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r"/>
            <a:r>
              <a:rPr lang="pt-BR" sz="2800" dirty="0" err="1" smtClean="0">
                <a:cs typeface="Arial" panose="020B0604020202020204" pitchFamily="34" charset="0"/>
              </a:rPr>
              <a:t>Giroux</a:t>
            </a:r>
            <a:r>
              <a:rPr lang="pt-BR" sz="2800" dirty="0" smtClean="0">
                <a:cs typeface="Arial" panose="020B0604020202020204" pitchFamily="34" charset="0"/>
              </a:rPr>
              <a:t>, 2017</a:t>
            </a:r>
            <a:endParaRPr lang="pt-BR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5941" y="205029"/>
            <a:ext cx="1142974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No liberalismo centrista o </a:t>
            </a:r>
            <a:r>
              <a:rPr lang="pt-BR" sz="2800" dirty="0" smtClean="0">
                <a:solidFill>
                  <a:srgbClr val="FF0000"/>
                </a:solidFill>
              </a:rPr>
              <a:t>Estado era o indutor de inclusão</a:t>
            </a:r>
            <a:r>
              <a:rPr lang="pt-BR" sz="2800" dirty="0" smtClean="0"/>
              <a:t>, por </a:t>
            </a:r>
            <a:r>
              <a:rPr lang="pt-BR" sz="2800" dirty="0" smtClean="0">
                <a:solidFill>
                  <a:schemeClr val="accent2"/>
                </a:solidFill>
              </a:rPr>
              <a:t>direito do cidadão</a:t>
            </a:r>
            <a:r>
              <a:rPr lang="pt-BR" sz="2800" dirty="0" smtClean="0"/>
              <a:t>. No liberalismo radical o </a:t>
            </a:r>
            <a:r>
              <a:rPr lang="pt-BR" sz="2800" dirty="0" smtClean="0">
                <a:solidFill>
                  <a:srgbClr val="FF0000"/>
                </a:solidFill>
              </a:rPr>
              <a:t>Mercado é o indutor de inclusão</a:t>
            </a:r>
            <a:r>
              <a:rPr lang="pt-BR" sz="2800" dirty="0" smtClean="0"/>
              <a:t>, por </a:t>
            </a:r>
            <a:r>
              <a:rPr lang="pt-BR" sz="2800" dirty="0" smtClean="0">
                <a:solidFill>
                  <a:schemeClr val="accent2"/>
                </a:solidFill>
              </a:rPr>
              <a:t>mérito</a:t>
            </a:r>
            <a:r>
              <a:rPr lang="pt-BR" sz="2800" dirty="0" smtClean="0"/>
              <a:t> (e custo) do indivíduo. A participação é dada a partir da posição do indivíduo no mercado.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>
                <a:solidFill>
                  <a:srgbClr val="FF0000"/>
                </a:solidFill>
              </a:rPr>
              <a:t>Direitos sociais são reconvertidos em serviços </a:t>
            </a:r>
            <a:r>
              <a:rPr lang="pt-BR" sz="2800" dirty="0" smtClean="0"/>
              <a:t>a serem adquiridos no Mercado.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Quem  está no Mercado acumula méritos e acessa direitos, quem está fora  do Mercado </a:t>
            </a:r>
            <a:r>
              <a:rPr lang="pt-BR" sz="2800" dirty="0" smtClean="0">
                <a:solidFill>
                  <a:srgbClr val="FF0000"/>
                </a:solidFill>
              </a:rPr>
              <a:t>não têm direitos</a:t>
            </a:r>
            <a:r>
              <a:rPr lang="pt-BR" sz="2800" dirty="0" smtClean="0"/>
              <a:t>. E a culpa é só deles, pois fizeram </a:t>
            </a:r>
            <a:r>
              <a:rPr lang="pt-BR" sz="2800" dirty="0" smtClean="0">
                <a:solidFill>
                  <a:srgbClr val="FF0000"/>
                </a:solidFill>
              </a:rPr>
              <a:t>escolhas erradas </a:t>
            </a:r>
            <a:r>
              <a:rPr lang="pt-BR" sz="2800" dirty="0" smtClean="0"/>
              <a:t>em um ambiente concorrencial.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A </a:t>
            </a:r>
            <a:r>
              <a:rPr lang="pt-BR" sz="2800" dirty="0" smtClean="0">
                <a:solidFill>
                  <a:srgbClr val="FF0000"/>
                </a:solidFill>
              </a:rPr>
              <a:t>educação deve ensinar o jovem a escolher </a:t>
            </a:r>
            <a:r>
              <a:rPr lang="pt-BR" sz="2800" dirty="0" smtClean="0"/>
              <a:t>corretamente, guiado pela concorrência, e a responsabilizar-se pelas suas próprias escolhas. Ele é lançado no Mercado como “</a:t>
            </a:r>
            <a:r>
              <a:rPr lang="pt-BR" sz="2800" dirty="0" smtClean="0">
                <a:solidFill>
                  <a:srgbClr val="FF0000"/>
                </a:solidFill>
              </a:rPr>
              <a:t>empresário de si mesmo</a:t>
            </a:r>
            <a:r>
              <a:rPr lang="pt-BR" sz="2800" dirty="0" smtClean="0"/>
              <a:t>”.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3714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53307" y="1611244"/>
            <a:ext cx="9223144" cy="516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PADRONIZAÇÃO</a:t>
            </a:r>
            <a:r>
              <a:rPr lang="pt-BR" sz="20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E NA EDUCAÇÃO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53306" y="2280479"/>
            <a:ext cx="9223145" cy="516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ÊNFASE NO ENSINO DE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CONHECIMENTOS E HABILIDADES BÁSICAS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64351" y="2949714"/>
            <a:ext cx="9212100" cy="516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ENSINO VOLTADO PARA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 PREDETERMINADOS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53307" y="3618949"/>
            <a:ext cx="9223144" cy="516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TRANSFERÊNCIA DE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INOVAÇÃO DO MUNDO EMPRESARIAL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64351" y="4288184"/>
            <a:ext cx="9212100" cy="516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POLÍTICAS DE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RESPONSABILIZAÇÃO BASEADAS EM TESTES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164350" y="4957419"/>
            <a:ext cx="9212101" cy="516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MAIOR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CONTROLE DA ESCOLA </a:t>
            </a:r>
            <a:r>
              <a:rPr lang="pt-BR" sz="2000" dirty="0">
                <a:solidFill>
                  <a:srgbClr val="40404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UMA IDEOLOGIA DE LIVRE MERCADO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64351" y="5626654"/>
            <a:ext cx="9212100" cy="5164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ESCOLHA DA ESCOLA PELOS PAIS E TERCEIRIZAÇÃO DAS ESCOLAS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32509" y="435298"/>
            <a:ext cx="11585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Sahlberg (2011) </a:t>
            </a:r>
            <a:r>
              <a:rPr lang="pt-BR" sz="2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registra a emergência de um </a:t>
            </a:r>
            <a:r>
              <a:rPr lang="pt-BR" sz="2400" b="1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Movimento Global de Reforma Educacional</a:t>
            </a:r>
            <a:r>
              <a:rPr lang="pt-BR" sz="24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Com este nome, capta </a:t>
            </a:r>
            <a:r>
              <a:rPr lang="pt-BR" sz="2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expansão </a:t>
            </a:r>
            <a:r>
              <a:rPr lang="pt-BR" sz="24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mundial </a:t>
            </a:r>
            <a:r>
              <a:rPr lang="pt-BR" sz="2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deste e </a:t>
            </a:r>
            <a:r>
              <a:rPr lang="pt-BR" sz="24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elenca as seguintes características: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98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5246" y="843282"/>
            <a:ext cx="11367655" cy="52629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 algn="just"/>
            <a:r>
              <a:rPr lang="pt-BR" sz="2800" dirty="0" smtClean="0">
                <a:solidFill>
                  <a:srgbClr val="000000"/>
                </a:solidFill>
              </a:rPr>
              <a:t>Inserir a educação no livre mercado concorrencial implica em </a:t>
            </a:r>
            <a:r>
              <a:rPr lang="pt-BR" sz="2800" dirty="0" smtClean="0">
                <a:solidFill>
                  <a:srgbClr val="FF0000"/>
                </a:solidFill>
              </a:rPr>
              <a:t>privatizar as escolas</a:t>
            </a:r>
            <a:r>
              <a:rPr lang="pt-BR" sz="2800" dirty="0" smtClean="0">
                <a:solidFill>
                  <a:srgbClr val="000000"/>
                </a:solidFill>
              </a:rPr>
              <a:t>. A troca de </a:t>
            </a:r>
            <a:r>
              <a:rPr lang="pt-BR" sz="2800" dirty="0" err="1" smtClean="0">
                <a:solidFill>
                  <a:srgbClr val="000000"/>
                </a:solidFill>
              </a:rPr>
              <a:t>geocultura</a:t>
            </a:r>
            <a:r>
              <a:rPr lang="pt-BR" sz="2800" dirty="0" smtClean="0">
                <a:solidFill>
                  <a:srgbClr val="000000"/>
                </a:solidFill>
              </a:rPr>
              <a:t> exige que as escolas </a:t>
            </a:r>
            <a:r>
              <a:rPr lang="pt-BR" sz="2800" dirty="0" smtClean="0">
                <a:solidFill>
                  <a:srgbClr val="FF0000"/>
                </a:solidFill>
              </a:rPr>
              <a:t>sejam “aprisionadas” tanto técnica como politicamente</a:t>
            </a:r>
            <a:r>
              <a:rPr lang="pt-BR" sz="2800" dirty="0" smtClean="0">
                <a:solidFill>
                  <a:srgbClr val="000000"/>
                </a:solidFill>
              </a:rPr>
              <a:t>:</a:t>
            </a:r>
          </a:p>
          <a:p>
            <a:pPr lvl="0" algn="just"/>
            <a:endParaRPr lang="pt-BR" sz="2800" dirty="0">
              <a:solidFill>
                <a:srgbClr val="000000"/>
              </a:solidFill>
            </a:endParaRPr>
          </a:p>
          <a:p>
            <a:pPr lvl="0" algn="just"/>
            <a:r>
              <a:rPr lang="pt-BR" sz="2800" dirty="0" smtClean="0">
                <a:solidFill>
                  <a:srgbClr val="000000"/>
                </a:solidFill>
              </a:rPr>
              <a:t>A maneira </a:t>
            </a:r>
            <a:r>
              <a:rPr lang="pt-BR" sz="2800" dirty="0">
                <a:solidFill>
                  <a:srgbClr val="000000"/>
                </a:solidFill>
              </a:rPr>
              <a:t>mais </a:t>
            </a:r>
            <a:r>
              <a:rPr lang="pt-BR" sz="2800" dirty="0" smtClean="0">
                <a:solidFill>
                  <a:srgbClr val="000000"/>
                </a:solidFill>
              </a:rPr>
              <a:t>acabada </a:t>
            </a:r>
            <a:r>
              <a:rPr lang="pt-BR" sz="2800" dirty="0">
                <a:solidFill>
                  <a:srgbClr val="000000"/>
                </a:solidFill>
              </a:rPr>
              <a:t>de </a:t>
            </a:r>
            <a:r>
              <a:rPr lang="pt-BR" sz="2800" dirty="0" smtClean="0">
                <a:solidFill>
                  <a:srgbClr val="000000"/>
                </a:solidFill>
              </a:rPr>
              <a:t>privatizar </a:t>
            </a:r>
            <a:r>
              <a:rPr lang="pt-BR" sz="2800" dirty="0">
                <a:solidFill>
                  <a:srgbClr val="000000"/>
                </a:solidFill>
              </a:rPr>
              <a:t>a educação </a:t>
            </a:r>
            <a:r>
              <a:rPr lang="pt-BR" sz="2800" dirty="0" smtClean="0">
                <a:solidFill>
                  <a:srgbClr val="000000"/>
                </a:solidFill>
              </a:rPr>
              <a:t>é </a:t>
            </a:r>
            <a:r>
              <a:rPr lang="pt-BR" sz="2800" dirty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FF0000"/>
                </a:solidFill>
              </a:rPr>
              <a:t>privatização por vouchers</a:t>
            </a:r>
            <a:r>
              <a:rPr lang="pt-BR" sz="2800" dirty="0">
                <a:solidFill>
                  <a:srgbClr val="000000"/>
                </a:solidFill>
              </a:rPr>
              <a:t>, onde os pais escolhem as escolas para seus filhos e as pagam com recursos </a:t>
            </a:r>
            <a:r>
              <a:rPr lang="pt-BR" sz="2800" dirty="0" smtClean="0">
                <a:solidFill>
                  <a:srgbClr val="000000"/>
                </a:solidFill>
              </a:rPr>
              <a:t>públicos repassados a eles através de voucher. </a:t>
            </a:r>
          </a:p>
          <a:p>
            <a:pPr lvl="0" algn="just"/>
            <a:endParaRPr lang="pt-BR" sz="2800" dirty="0" smtClean="0">
              <a:solidFill>
                <a:srgbClr val="FF0000"/>
              </a:solidFill>
            </a:endParaRPr>
          </a:p>
          <a:p>
            <a:pPr lvl="0" algn="just"/>
            <a:r>
              <a:rPr lang="pt-BR" sz="2800" dirty="0" smtClean="0">
                <a:solidFill>
                  <a:srgbClr val="000000"/>
                </a:solidFill>
              </a:rPr>
              <a:t>Onde isso não é viável de imediato, um processo de conversão das escolas públicas em empresas é iniciado, por dentro, </a:t>
            </a:r>
            <a:r>
              <a:rPr lang="pt-BR" sz="2800" dirty="0" smtClean="0">
                <a:solidFill>
                  <a:srgbClr val="FF0000"/>
                </a:solidFill>
              </a:rPr>
              <a:t>via gestão</a:t>
            </a:r>
            <a:r>
              <a:rPr lang="pt-BR" sz="2800" dirty="0" smtClean="0">
                <a:solidFill>
                  <a:srgbClr val="000000"/>
                </a:solidFill>
              </a:rPr>
              <a:t>, visando criar um </a:t>
            </a:r>
            <a:r>
              <a:rPr lang="pt-BR" sz="2800" dirty="0" smtClean="0">
                <a:solidFill>
                  <a:srgbClr val="FF0000"/>
                </a:solidFill>
              </a:rPr>
              <a:t>vetor de privatização </a:t>
            </a:r>
            <a:r>
              <a:rPr lang="pt-BR" sz="2800" dirty="0" smtClean="0">
                <a:solidFill>
                  <a:srgbClr val="000000"/>
                </a:solidFill>
              </a:rPr>
              <a:t>que desenvolva um mercado educacional e leve, futuramente, ao modelo dos vouchers.</a:t>
            </a:r>
            <a:endParaRPr lang="pt-BR" sz="28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7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08454" y="3402041"/>
            <a:ext cx="2737984" cy="1803294"/>
            <a:chOff x="3353541" y="268876"/>
            <a:chExt cx="2464691" cy="152929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" name="Elipse 2"/>
            <p:cNvSpPr/>
            <p:nvPr/>
          </p:nvSpPr>
          <p:spPr>
            <a:xfrm>
              <a:off x="3353541" y="268876"/>
              <a:ext cx="2464691" cy="1529298"/>
            </a:xfrm>
            <a:prstGeom prst="ellipse">
              <a:avLst/>
            </a:prstGeom>
            <a:gradFill rotWithShape="0">
              <a:gsLst>
                <a:gs pos="0">
                  <a:srgbClr val="5B9BD5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Elipse 4"/>
            <p:cNvSpPr/>
            <p:nvPr/>
          </p:nvSpPr>
          <p:spPr>
            <a:xfrm>
              <a:off x="3476047" y="484880"/>
              <a:ext cx="2129384" cy="10813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TESTES CENSITÁRIOS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2938477" y="3392694"/>
            <a:ext cx="3410183" cy="1527801"/>
            <a:chOff x="2328778" y="390247"/>
            <a:chExt cx="5189176" cy="78812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Elipse 8"/>
            <p:cNvSpPr/>
            <p:nvPr/>
          </p:nvSpPr>
          <p:spPr>
            <a:xfrm>
              <a:off x="2328778" y="390247"/>
              <a:ext cx="5189176" cy="788126"/>
            </a:xfrm>
            <a:prstGeom prst="ellipse">
              <a:avLst/>
            </a:prstGeom>
            <a:gradFill rotWithShape="0">
              <a:gsLst>
                <a:gs pos="0">
                  <a:srgbClr val="5B9BD5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>
              <a:off x="3088714" y="505665"/>
              <a:ext cx="3859084" cy="5572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RESPONSABILIZAÇÃO VERTICAL</a:t>
              </a:r>
              <a:endPara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6148099" y="2517038"/>
            <a:ext cx="3435560" cy="1534812"/>
            <a:chOff x="5735991" y="2073586"/>
            <a:chExt cx="3495913" cy="130752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Elipse 11"/>
            <p:cNvSpPr/>
            <p:nvPr/>
          </p:nvSpPr>
          <p:spPr>
            <a:xfrm>
              <a:off x="5735991" y="2073586"/>
              <a:ext cx="3495913" cy="1307528"/>
            </a:xfrm>
            <a:prstGeom prst="ellipse">
              <a:avLst/>
            </a:prstGeom>
            <a:gradFill rotWithShape="0">
              <a:gsLst>
                <a:gs pos="0">
                  <a:srgbClr val="5B9BD5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Elipse 4"/>
            <p:cNvSpPr/>
            <p:nvPr/>
          </p:nvSpPr>
          <p:spPr>
            <a:xfrm>
              <a:off x="6247956" y="2265069"/>
              <a:ext cx="2471983" cy="9245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PRIVATIZAÇÃO POR TERCEIRIZAÇÃO </a:t>
              </a:r>
              <a:endPara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9629811" y="6038046"/>
            <a:ext cx="2275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0000"/>
                </a:solidFill>
              </a:rPr>
              <a:t>DIREITOS SOCIAIS</a:t>
            </a:r>
            <a:endParaRPr lang="pt-BR" sz="2000" b="1" dirty="0">
              <a:solidFill>
                <a:srgbClr val="00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0118036" y="693187"/>
            <a:ext cx="1643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0000"/>
                </a:solidFill>
              </a:rPr>
              <a:t>SERVIÇO</a:t>
            </a:r>
            <a:endParaRPr lang="pt-BR" sz="2400" b="1" dirty="0">
              <a:solidFill>
                <a:srgbClr val="000000"/>
              </a:solidFill>
            </a:endParaRPr>
          </a:p>
        </p:txBody>
      </p:sp>
      <p:sp>
        <p:nvSpPr>
          <p:cNvPr id="19" name="Seta para cima 18"/>
          <p:cNvSpPr/>
          <p:nvPr/>
        </p:nvSpPr>
        <p:spPr>
          <a:xfrm>
            <a:off x="11482047" y="1145176"/>
            <a:ext cx="279400" cy="465449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8273701" y="1419159"/>
            <a:ext cx="3616182" cy="1762383"/>
            <a:chOff x="1204881" y="2724"/>
            <a:chExt cx="7436970" cy="526928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Elipse 14"/>
            <p:cNvSpPr/>
            <p:nvPr/>
          </p:nvSpPr>
          <p:spPr>
            <a:xfrm>
              <a:off x="1204881" y="2724"/>
              <a:ext cx="7436970" cy="5269284"/>
            </a:xfrm>
            <a:prstGeom prst="ellipse">
              <a:avLst/>
            </a:prstGeom>
            <a:gradFill rotWithShape="0">
              <a:gsLst>
                <a:gs pos="0">
                  <a:srgbClr val="5B9BD5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Elipse 4"/>
            <p:cNvSpPr/>
            <p:nvPr/>
          </p:nvSpPr>
          <p:spPr>
            <a:xfrm>
              <a:off x="2294000" y="774393"/>
              <a:ext cx="5258732" cy="37259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PRIVATIZAÇÃO POR VOUCHERS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649282" y="475573"/>
            <a:ext cx="4926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</a:rPr>
              <a:t>DINÂMICA DA PRIVATIZAÇÃO </a:t>
            </a:r>
            <a:endParaRPr lang="pt-BR" sz="2800" b="1" dirty="0">
              <a:solidFill>
                <a:srgbClr val="000000"/>
              </a:solidFill>
            </a:endParaRPr>
          </a:p>
        </p:txBody>
      </p:sp>
      <p:sp>
        <p:nvSpPr>
          <p:cNvPr id="24" name="Seta em curva para baixo 23"/>
          <p:cNvSpPr/>
          <p:nvPr/>
        </p:nvSpPr>
        <p:spPr>
          <a:xfrm rot="8007371" flipV="1">
            <a:off x="-25378" y="2525049"/>
            <a:ext cx="1584779" cy="611671"/>
          </a:xfrm>
          <a:prstGeom prst="curvedDownArrow">
            <a:avLst>
              <a:gd name="adj1" fmla="val 6542"/>
              <a:gd name="adj2" fmla="val 50000"/>
              <a:gd name="adj3" fmla="val 236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37580" flipH="1">
            <a:off x="4235177" y="2149659"/>
            <a:ext cx="936655" cy="1290557"/>
          </a:xfrm>
          <a:prstGeom prst="rect">
            <a:avLst/>
          </a:prstGeom>
        </p:spPr>
      </p:pic>
      <p:sp>
        <p:nvSpPr>
          <p:cNvPr id="26" name="Seta em curva para baixo 25"/>
          <p:cNvSpPr/>
          <p:nvPr/>
        </p:nvSpPr>
        <p:spPr>
          <a:xfrm rot="20689359" flipV="1">
            <a:off x="2112843" y="5000481"/>
            <a:ext cx="1793215" cy="597772"/>
          </a:xfrm>
          <a:prstGeom prst="curvedDownArrow">
            <a:avLst>
              <a:gd name="adj1" fmla="val 6542"/>
              <a:gd name="adj2" fmla="val 42275"/>
              <a:gd name="adj3" fmla="val 236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cxnSp>
        <p:nvCxnSpPr>
          <p:cNvPr id="28" name="Conector de seta reta 27"/>
          <p:cNvCxnSpPr/>
          <p:nvPr/>
        </p:nvCxnSpPr>
        <p:spPr>
          <a:xfrm flipV="1">
            <a:off x="3953327" y="3405966"/>
            <a:ext cx="6830776" cy="2049727"/>
          </a:xfrm>
          <a:prstGeom prst="straightConnector1">
            <a:avLst/>
          </a:prstGeom>
          <a:ln w="111633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 rot="20631667">
            <a:off x="3860438" y="4706968"/>
            <a:ext cx="7319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VETOR DE PRIVATIZAÇÃO – TANSFERÊNCIA DE RECURSOS PÚBLICOS</a:t>
            </a:r>
            <a:endParaRPr lang="pt-BR" b="1" dirty="0">
              <a:solidFill>
                <a:srgbClr val="000000"/>
              </a:solidFill>
            </a:endParaRPr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28053" flipV="1">
            <a:off x="6217450" y="3922173"/>
            <a:ext cx="755243" cy="597747"/>
          </a:xfrm>
          <a:prstGeom prst="rect">
            <a:avLst/>
          </a:prstGeom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877852" flipH="1">
            <a:off x="7292492" y="1682492"/>
            <a:ext cx="1112098" cy="991825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1370321" y="2042660"/>
            <a:ext cx="2903175" cy="1644867"/>
            <a:chOff x="2692911" y="-57486"/>
            <a:chExt cx="2903175" cy="164486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Elipse 5"/>
            <p:cNvSpPr/>
            <p:nvPr/>
          </p:nvSpPr>
          <p:spPr>
            <a:xfrm>
              <a:off x="2692911" y="-57486"/>
              <a:ext cx="2903175" cy="1644867"/>
            </a:xfrm>
            <a:prstGeom prst="ellipse">
              <a:avLst/>
            </a:prstGeom>
            <a:gradFill rotWithShape="0">
              <a:gsLst>
                <a:gs pos="0">
                  <a:srgbClr val="5B9BD5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5B9BD5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5B9BD5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>
              <a:off x="3118071" y="183399"/>
              <a:ext cx="2052855" cy="11630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PADRONIZAÇÃO CURRICULAR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811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4" grpId="0" animBg="1"/>
      <p:bldP spid="26" grpId="0" animBg="1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387795" y="191163"/>
            <a:ext cx="11211982" cy="4965938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3200" dirty="0" smtClean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06307" y="1740896"/>
            <a:ext cx="38700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Terceirizadas sem </a:t>
            </a:r>
          </a:p>
          <a:p>
            <a:r>
              <a:rPr lang="pt-BR" sz="3200" dirty="0" smtClean="0">
                <a:solidFill>
                  <a:prstClr val="black"/>
                </a:solidFill>
              </a:rPr>
              <a:t>fins lucrativos (ONGs) </a:t>
            </a:r>
          </a:p>
          <a:p>
            <a:r>
              <a:rPr lang="pt-BR" sz="3200" dirty="0" smtClean="0">
                <a:solidFill>
                  <a:prstClr val="black"/>
                </a:solidFill>
              </a:rPr>
              <a:t>e com fins lucrativos</a:t>
            </a:r>
            <a:endParaRPr lang="pt-BR" sz="3200" dirty="0">
              <a:solidFill>
                <a:prstClr val="black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410218" y="1140254"/>
            <a:ext cx="2960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Privado clássico</a:t>
            </a:r>
            <a:endParaRPr lang="pt-BR" sz="3200" dirty="0">
              <a:solidFill>
                <a:prstClr val="black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267839" y="2531367"/>
            <a:ext cx="315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Ensino domiciliar</a:t>
            </a:r>
            <a:endParaRPr lang="pt-BR" sz="3200" dirty="0">
              <a:solidFill>
                <a:prstClr val="black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064369" y="308380"/>
            <a:ext cx="4111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LIVRE MERCADO</a:t>
            </a:r>
            <a:endParaRPr lang="pt-BR" sz="4000" b="1" dirty="0">
              <a:solidFill>
                <a:srgbClr val="FF0000"/>
              </a:solidFill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4438185" y="1852785"/>
            <a:ext cx="1527718" cy="13213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V="1">
            <a:off x="5965902" y="1494263"/>
            <a:ext cx="1444316" cy="35852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5731727" y="1103971"/>
            <a:ext cx="524118" cy="157885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12011025" y="649605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4101" y="2912721"/>
            <a:ext cx="2022908" cy="1641074"/>
          </a:xfrm>
          <a:prstGeom prst="rect">
            <a:avLst/>
          </a:prstGeom>
        </p:spPr>
      </p:pic>
      <p:sp>
        <p:nvSpPr>
          <p:cNvPr id="28" name="CaixaDeTexto 27"/>
          <p:cNvSpPr txBox="1"/>
          <p:nvPr/>
        </p:nvSpPr>
        <p:spPr>
          <a:xfrm>
            <a:off x="0" y="5637830"/>
            <a:ext cx="196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prstClr val="black"/>
                </a:solidFill>
              </a:rPr>
              <a:t>ESTADO</a:t>
            </a:r>
            <a:endParaRPr lang="pt-BR" sz="3600" b="1" dirty="0">
              <a:solidFill>
                <a:prstClr val="black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556237" y="6019337"/>
            <a:ext cx="3790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Vouchers para os pais</a:t>
            </a:r>
            <a:endParaRPr lang="pt-BR" sz="3200" dirty="0">
              <a:solidFill>
                <a:prstClr val="black"/>
              </a:solidFill>
            </a:endParaRPr>
          </a:p>
        </p:txBody>
      </p:sp>
      <p:cxnSp>
        <p:nvCxnSpPr>
          <p:cNvPr id="32" name="Conector de seta reta 31"/>
          <p:cNvCxnSpPr>
            <a:stCxn id="28" idx="3"/>
            <a:endCxn id="30" idx="1"/>
          </p:cNvCxnSpPr>
          <p:nvPr/>
        </p:nvCxnSpPr>
        <p:spPr>
          <a:xfrm>
            <a:off x="1967163" y="5960996"/>
            <a:ext cx="1589074" cy="35072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38" idx="1"/>
          </p:cNvCxnSpPr>
          <p:nvPr/>
        </p:nvCxnSpPr>
        <p:spPr>
          <a:xfrm flipV="1">
            <a:off x="7321616" y="6065503"/>
            <a:ext cx="1006257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8327873" y="5526894"/>
            <a:ext cx="4140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Pais escolhem </a:t>
            </a:r>
          </a:p>
          <a:p>
            <a:r>
              <a:rPr lang="pt-BR" sz="3200" dirty="0" smtClean="0">
                <a:solidFill>
                  <a:prstClr val="black"/>
                </a:solidFill>
              </a:rPr>
              <a:t>a escola</a:t>
            </a:r>
            <a:endParaRPr lang="pt-BR" sz="3200" dirty="0">
              <a:solidFill>
                <a:prstClr val="black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980721" y="3649282"/>
            <a:ext cx="3638551" cy="132292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prstClr val="black"/>
                </a:solidFill>
              </a:rPr>
              <a:t>Consultorias e </a:t>
            </a:r>
          </a:p>
          <a:p>
            <a:pPr algn="ctr"/>
            <a:r>
              <a:rPr lang="pt-BR" sz="2800" dirty="0">
                <a:solidFill>
                  <a:prstClr val="black"/>
                </a:solidFill>
              </a:rPr>
              <a:t>Fundações de apoio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556237" y="5364969"/>
            <a:ext cx="5663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prstClr val="black"/>
                </a:solidFill>
              </a:rPr>
              <a:t>Avaliações censitárias</a:t>
            </a:r>
            <a:endParaRPr lang="pt-BR" sz="3200" dirty="0">
              <a:solidFill>
                <a:prstClr val="black"/>
              </a:solidFill>
            </a:endParaRPr>
          </a:p>
        </p:txBody>
      </p:sp>
      <p:cxnSp>
        <p:nvCxnSpPr>
          <p:cNvPr id="55" name="Conector de seta reta 54"/>
          <p:cNvCxnSpPr>
            <a:stCxn id="28" idx="3"/>
            <a:endCxn id="50" idx="1"/>
          </p:cNvCxnSpPr>
          <p:nvPr/>
        </p:nvCxnSpPr>
        <p:spPr>
          <a:xfrm flipV="1">
            <a:off x="1967163" y="5657357"/>
            <a:ext cx="1589074" cy="30363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/>
          <p:nvPr/>
        </p:nvCxnSpPr>
        <p:spPr>
          <a:xfrm flipH="1" flipV="1">
            <a:off x="9139482" y="3839937"/>
            <a:ext cx="21383" cy="165217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 flipV="1">
            <a:off x="9150173" y="1725029"/>
            <a:ext cx="572617" cy="210592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63"/>
          <p:cNvCxnSpPr/>
          <p:nvPr/>
        </p:nvCxnSpPr>
        <p:spPr>
          <a:xfrm flipH="1" flipV="1">
            <a:off x="8815684" y="3068124"/>
            <a:ext cx="323798" cy="77181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/>
          <p:nvPr/>
        </p:nvCxnSpPr>
        <p:spPr>
          <a:xfrm flipH="1" flipV="1">
            <a:off x="4976341" y="2993365"/>
            <a:ext cx="4163141" cy="85538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 flipV="1">
            <a:off x="9115425" y="3654331"/>
            <a:ext cx="1162050" cy="17662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5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8" grpId="0"/>
      <p:bldP spid="30" grpId="0"/>
      <p:bldP spid="38" grpId="0"/>
      <p:bldP spid="49" grpId="0" animBg="1"/>
      <p:bldP spid="5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7989" y="1294721"/>
            <a:ext cx="11439939" cy="1915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Um grande número de estudos aponta a relação entre privatização e segregação. Os dados da experiência chilena com vouchers são um exemplo do aumento da segregação. Um exame de 56 estudos empíricos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800" dirty="0" err="1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Treviño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et al, 2018) 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sobre o uso de vouchers no Chile concluiu que: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7990" y="339960"/>
            <a:ext cx="612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</a:rPr>
              <a:t>CONSEQUÊNCIAS DA PRIVATIZAÇÃO</a:t>
            </a:r>
            <a:endParaRPr lang="pt-BR" sz="2800" b="1" dirty="0">
              <a:solidFill>
                <a:srgbClr val="00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7989" y="4084760"/>
            <a:ext cx="11439939" cy="10143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Os resultados indicam que as “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famílias [de classe média] não escolhem as escolas, mas são as escolas que escolhem as famílias e estudantes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.” 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(p. 4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430000" y="6488668"/>
            <a:ext cx="47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63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9931" y="1398132"/>
            <a:ext cx="11491839" cy="46519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 relação aos estudantes mais pobres, “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competição os relegou a escolas de baixo desempenho e altamente segregadas.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”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8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“... as 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famílias mais pobres que não têm 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recursos, 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não têm outra opção senão matricular-se na escola pública local - o padrão para aqueles que não têm nada a oferecer além de seus vouchers” (p. 4-5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Para escapar a esta situação os pais destas crianças precisam ter mais capital econômico e social, 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 completar o valor da mensalidade com seus recursos.</a:t>
            </a:r>
            <a:endParaRPr lang="pt-BR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9931" y="371268"/>
            <a:ext cx="612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</a:rPr>
              <a:t>CONSEQUÊNCIAS DA PRIVATIZAÇÃO</a:t>
            </a:r>
            <a:endParaRPr lang="pt-BR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0967" y="1011166"/>
            <a:ext cx="11380761" cy="529375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nova face do tecnicismo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apresenta-se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como “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plataforma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aprendizagem </a:t>
            </a:r>
            <a:r>
              <a:rPr lang="pt-BR" sz="2800" dirty="0" err="1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 em um processo que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expropria o trabalho vivo do magistério e o transpõe como trabalho morto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 plataformas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aprendizagem interativas.</a:t>
            </a:r>
            <a:endParaRPr lang="pt-BR" sz="2800" dirty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credenciamento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 agências formativas padroniza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(pelos critérios do credenciamento) a formação e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elimina a diversidade de projetos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formativos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Some-se a isso as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avaliações profissionais (por exemplo, o ENAMEB)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dirty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formação é pensada de maneira aligeirada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 em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agências formativas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improvisadas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dirty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natureza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trabalho do magistério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muda e ele passa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ser um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“assistente de plataformas de aprendizagem”.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60968" y="238564"/>
            <a:ext cx="5405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</a:rPr>
              <a:t>IMPACTOS NO MAGISTÉRIO</a:t>
            </a:r>
            <a:endParaRPr lang="pt-BR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2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7930" y="1331171"/>
            <a:ext cx="11529392" cy="495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A reforma empresarial da educação concebe o magistério da mesma forma como concebe a escola: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inserido 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em um mercado competitivo. </a:t>
            </a:r>
          </a:p>
          <a:p>
            <a:pPr algn="just"/>
            <a:endParaRPr lang="pt-BR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/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Portanto, estabilidade, salários iguais, previdência e sindicalização são condições que ela considera que impedem o mercado de produzir “qualidade” na escola. Por isso, i</a:t>
            </a:r>
            <a:r>
              <a:rPr lang="pt-BR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nstitui processos de valorização seletiva do magistério através de </a:t>
            </a:r>
            <a:r>
              <a:rPr lang="pt-BR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várias formas de </a:t>
            </a:r>
            <a:r>
              <a:rPr lang="pt-BR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bônus (como nas empresas): </a:t>
            </a:r>
          </a:p>
          <a:p>
            <a:pPr algn="just"/>
            <a:endParaRPr lang="pt-BR" sz="20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7930" y="434878"/>
            <a:ext cx="5262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</a:rPr>
              <a:t>IMPACTOS NO MAGISTÉRIO</a:t>
            </a:r>
            <a:endParaRPr lang="pt-BR" sz="3200" b="1" dirty="0">
              <a:solidFill>
                <a:srgbClr val="000000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467139" y="5110972"/>
            <a:ext cx="3031435" cy="1310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rgbClr val="000000"/>
                </a:solidFill>
              </a:rPr>
              <a:t>bônus para o professor</a:t>
            </a:r>
          </a:p>
        </p:txBody>
      </p:sp>
      <p:sp>
        <p:nvSpPr>
          <p:cNvPr id="6" name="Elipse 5"/>
          <p:cNvSpPr/>
          <p:nvPr/>
        </p:nvSpPr>
        <p:spPr>
          <a:xfrm>
            <a:off x="3498573" y="5110971"/>
            <a:ext cx="3413187" cy="1393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rgbClr val="000000"/>
                </a:solidFill>
              </a:rPr>
              <a:t>bônus para todos os profissionais da escola</a:t>
            </a:r>
          </a:p>
        </p:txBody>
      </p:sp>
      <p:sp>
        <p:nvSpPr>
          <p:cNvPr id="7" name="Elipse 6"/>
          <p:cNvSpPr/>
          <p:nvPr/>
        </p:nvSpPr>
        <p:spPr>
          <a:xfrm>
            <a:off x="6911761" y="5110971"/>
            <a:ext cx="4643382" cy="1310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rgbClr val="000000"/>
                </a:solidFill>
              </a:rPr>
              <a:t>cálculo de valor agregado, em função do resultado dos alunos </a:t>
            </a:r>
          </a:p>
        </p:txBody>
      </p:sp>
    </p:spTree>
    <p:extLst>
      <p:ext uri="{BB962C8B-B14F-4D97-AF65-F5344CB8AC3E}">
        <p14:creationId xmlns:p14="http://schemas.microsoft.com/office/powerpoint/2010/main" val="338243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5439" y="690799"/>
            <a:ext cx="11459817" cy="569809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aumento do controle disciplinar nas escolas tem criado uma “linha direta” entre estas e as prisões, o que levou a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Associação Nacional de Educação americana (2016)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se manifestar sobre a prática: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000" dirty="0" smtClean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Linha direta da escola para prisão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significa o uso de políticas e práticas que estão direta e indiretamente empurrando estudantes negros para fora da escola e colocando-os no caminho para a prisão, incluindo, mas não limitando-se a: políticas severas de disciplina escolar que abusam da suspensão e expulsão, aumento do policiamento e vigilância que cria ambientes parecidos com prisões nas escolas, excesso de confiança no encaminhamento para a aplicação da lei e no sistema de justiça juvenil, e um ambiente acadêmico voltado para testes de alto impacto e alienantes.”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5439" y="0"/>
            <a:ext cx="5434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</a:rPr>
              <a:t>IMPACTO NOS ESTUDANTES</a:t>
            </a:r>
            <a:endParaRPr lang="pt-BR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5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70900" y="2169073"/>
            <a:ext cx="646314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15000"/>
              </a:lnSpc>
              <a:spcAft>
                <a:spcPts val="800"/>
              </a:spcAft>
            </a:pPr>
            <a:r>
              <a:rPr lang="pt-BR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COMO CHEGAMOS A ISSO?</a:t>
            </a:r>
          </a:p>
        </p:txBody>
      </p:sp>
    </p:spTree>
    <p:extLst>
      <p:ext uri="{BB962C8B-B14F-4D97-AF65-F5344CB8AC3E}">
        <p14:creationId xmlns:p14="http://schemas.microsoft.com/office/powerpoint/2010/main" val="33347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7784" y="1647015"/>
            <a:ext cx="11459817" cy="46519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reforma empresarial tem lavado ao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aumento do controle disciplinar e à segregação dos estudantes de origem mais pobres e negros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Scott, </a:t>
            </a:r>
            <a:r>
              <a:rPr lang="pt-BR" sz="28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Moses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8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Finnigan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Trujillo, &amp; Jackson, 2017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e acaba por justificar imposições disciplinares. </a:t>
            </a:r>
            <a:endParaRPr lang="pt-BR" sz="2800" dirty="0" smtClean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 Brasil, a aliança com os conservadores faz com que ela também apareça como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militarização de escolas – as escolas cívico-militares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solidFill>
                <a:srgbClr val="40404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 alternativas para o jovem são: o mercado, a prisão ou o cemitério.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7784" y="464214"/>
            <a:ext cx="5434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</a:rPr>
              <a:t>IMPACTO NOS ESTUDANTES</a:t>
            </a:r>
            <a:endParaRPr lang="pt-BR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3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28440" y="2366847"/>
            <a:ext cx="8920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ALGUNS ELEMENTOS PARA A RESISTÊNCIA</a:t>
            </a:r>
            <a:endParaRPr lang="pt-BR" sz="32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374244" y="6423102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378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6396" y="458974"/>
            <a:ext cx="11326091" cy="56938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Será necessário </a:t>
            </a:r>
            <a:r>
              <a:rPr lang="pt-BR" sz="2800" dirty="0" smtClean="0">
                <a:solidFill>
                  <a:schemeClr val="accent2"/>
                </a:solidFill>
              </a:rPr>
              <a:t>combater </a:t>
            </a:r>
            <a:r>
              <a:rPr lang="pt-BR" sz="2800" dirty="0">
                <a:solidFill>
                  <a:schemeClr val="accent2"/>
                </a:solidFill>
              </a:rPr>
              <a:t>a</a:t>
            </a:r>
            <a:r>
              <a:rPr lang="pt-BR" sz="2800" dirty="0" smtClean="0">
                <a:solidFill>
                  <a:schemeClr val="accent2"/>
                </a:solidFill>
              </a:rPr>
              <a:t> privatização e a </a:t>
            </a:r>
            <a:r>
              <a:rPr lang="pt-BR" sz="2800" dirty="0" err="1" smtClean="0">
                <a:solidFill>
                  <a:schemeClr val="accent2"/>
                </a:solidFill>
              </a:rPr>
              <a:t>geocultura</a:t>
            </a:r>
            <a:r>
              <a:rPr lang="pt-BR" sz="2800" dirty="0" smtClean="0">
                <a:solidFill>
                  <a:schemeClr val="accent2"/>
                </a:solidFill>
              </a:rPr>
              <a:t> </a:t>
            </a:r>
            <a:r>
              <a:rPr lang="pt-BR" sz="2800" dirty="0" err="1" smtClean="0">
                <a:solidFill>
                  <a:schemeClr val="accent2"/>
                </a:solidFill>
              </a:rPr>
              <a:t>meritocrática</a:t>
            </a:r>
            <a:r>
              <a:rPr lang="pt-BR" sz="2800" dirty="0" smtClean="0">
                <a:solidFill>
                  <a:schemeClr val="accent2"/>
                </a:solidFill>
              </a:rPr>
              <a:t> </a:t>
            </a:r>
            <a:r>
              <a:rPr lang="pt-BR" sz="2800" dirty="0" smtClean="0"/>
              <a:t>que insere escolas, estudantes e professores na concorrência.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Em cada sala de aula, deve-se focar na construção de </a:t>
            </a:r>
            <a:r>
              <a:rPr lang="pt-BR" sz="2800" dirty="0" smtClean="0">
                <a:solidFill>
                  <a:schemeClr val="accent2"/>
                </a:solidFill>
              </a:rPr>
              <a:t>processos de vivência coletiva, solidária e ética </a:t>
            </a:r>
            <a:r>
              <a:rPr lang="pt-BR" sz="2800" dirty="0" smtClean="0"/>
              <a:t>entre os estudantes.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Lutar pela </a:t>
            </a:r>
            <a:r>
              <a:rPr lang="pt-BR" sz="2800" dirty="0" smtClean="0">
                <a:solidFill>
                  <a:schemeClr val="accent2"/>
                </a:solidFill>
              </a:rPr>
              <a:t>gestão democrática </a:t>
            </a:r>
            <a:r>
              <a:rPr lang="pt-BR" sz="2800" dirty="0" smtClean="0"/>
              <a:t>em cada escola, envolvendo a participação dos estudantes. </a:t>
            </a:r>
            <a:r>
              <a:rPr lang="pt-BR" sz="2800" dirty="0" smtClean="0">
                <a:solidFill>
                  <a:schemeClr val="accent2"/>
                </a:solidFill>
              </a:rPr>
              <a:t>A forma de gestão da escola também ensina.</a:t>
            </a:r>
          </a:p>
          <a:p>
            <a:pPr algn="just"/>
            <a:endParaRPr lang="pt-BR" sz="2800" dirty="0">
              <a:solidFill>
                <a:schemeClr val="accent2"/>
              </a:solidFill>
            </a:endParaRPr>
          </a:p>
          <a:p>
            <a:pPr algn="just"/>
            <a:r>
              <a:rPr lang="pt-BR" sz="2800" dirty="0" smtClean="0">
                <a:solidFill>
                  <a:schemeClr val="accent2"/>
                </a:solidFill>
              </a:rPr>
              <a:t>Reorientar as habilidades </a:t>
            </a:r>
            <a:r>
              <a:rPr lang="pt-BR" sz="2800" dirty="0" err="1" smtClean="0">
                <a:solidFill>
                  <a:schemeClr val="accent2"/>
                </a:solidFill>
              </a:rPr>
              <a:t>sócio-emocionais</a:t>
            </a:r>
            <a:r>
              <a:rPr lang="pt-BR" sz="2800" dirty="0" smtClean="0">
                <a:solidFill>
                  <a:schemeClr val="accent2"/>
                </a:solidFill>
              </a:rPr>
              <a:t> </a:t>
            </a:r>
            <a:r>
              <a:rPr lang="pt-BR" sz="2800" dirty="0" smtClean="0"/>
              <a:t>constantes na BNCC, abordando-as desde o ponto de vista da construção do coletivo e da solidariedade (especialmente a redefinição de </a:t>
            </a:r>
            <a:r>
              <a:rPr lang="pt-BR" sz="2800" dirty="0" smtClean="0">
                <a:solidFill>
                  <a:schemeClr val="accent2"/>
                </a:solidFill>
              </a:rPr>
              <a:t>resiliência e de cooperação</a:t>
            </a:r>
            <a:r>
              <a:rPr lang="pt-BR" sz="2800" dirty="0" smtClean="0"/>
              <a:t>). Exercitar </a:t>
            </a:r>
            <a:r>
              <a:rPr lang="pt-BR" sz="2800" dirty="0" smtClean="0">
                <a:solidFill>
                  <a:srgbClr val="FF0000"/>
                </a:solidFill>
              </a:rPr>
              <a:t>formas superiores de democracia </a:t>
            </a:r>
            <a:r>
              <a:rPr lang="pt-BR" sz="2800" dirty="0" smtClean="0"/>
              <a:t>mais igualitárias.</a:t>
            </a:r>
          </a:p>
        </p:txBody>
      </p:sp>
    </p:spTree>
    <p:extLst>
      <p:ext uri="{BB962C8B-B14F-4D97-AF65-F5344CB8AC3E}">
        <p14:creationId xmlns:p14="http://schemas.microsoft.com/office/powerpoint/2010/main" val="164784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6837" y="759606"/>
            <a:ext cx="11329639" cy="52629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</a:rPr>
              <a:t>Qualquer que seja a Base Nacional da Formação, complementá-la com a construção de </a:t>
            </a:r>
            <a:r>
              <a:rPr lang="pt-BR" sz="2800" dirty="0">
                <a:solidFill>
                  <a:srgbClr val="DF5327"/>
                </a:solidFill>
              </a:rPr>
              <a:t>currículos formativos com processos de vivência da solidariedade</a:t>
            </a:r>
            <a:r>
              <a:rPr lang="pt-BR" sz="2800" dirty="0">
                <a:solidFill>
                  <a:srgbClr val="000000"/>
                </a:solidFill>
              </a:rPr>
              <a:t>, </a:t>
            </a:r>
            <a:r>
              <a:rPr lang="pt-BR" sz="2800" dirty="0" smtClean="0">
                <a:solidFill>
                  <a:srgbClr val="000000"/>
                </a:solidFill>
              </a:rPr>
              <a:t>auto-organização, </a:t>
            </a:r>
            <a:r>
              <a:rPr lang="pt-BR" sz="2800" dirty="0">
                <a:solidFill>
                  <a:srgbClr val="000000"/>
                </a:solidFill>
              </a:rPr>
              <a:t>autonomia, e </a:t>
            </a:r>
            <a:r>
              <a:rPr lang="pt-BR" sz="2800" dirty="0" smtClean="0">
                <a:solidFill>
                  <a:srgbClr val="000000"/>
                </a:solidFill>
              </a:rPr>
              <a:t>processos </a:t>
            </a:r>
            <a:r>
              <a:rPr lang="pt-BR" sz="2800" dirty="0">
                <a:solidFill>
                  <a:srgbClr val="DF5327"/>
                </a:solidFill>
              </a:rPr>
              <a:t>coletivos</a:t>
            </a:r>
            <a:r>
              <a:rPr lang="pt-BR" sz="28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pt-BR" sz="2800" dirty="0" smtClean="0">
              <a:solidFill>
                <a:srgbClr val="000000"/>
              </a:solidFill>
            </a:endParaRPr>
          </a:p>
          <a:p>
            <a:pPr lvl="0" algn="just"/>
            <a:r>
              <a:rPr lang="pt-BR" sz="2800" dirty="0">
                <a:solidFill>
                  <a:srgbClr val="000000"/>
                </a:solidFill>
              </a:rPr>
              <a:t>Mobilizar professores, estudantes e gestores em um </a:t>
            </a:r>
            <a:r>
              <a:rPr lang="pt-BR" sz="2800" dirty="0">
                <a:solidFill>
                  <a:srgbClr val="DF5327"/>
                </a:solidFill>
              </a:rPr>
              <a:t>amplo movimento </a:t>
            </a:r>
            <a:r>
              <a:rPr lang="pt-BR" sz="2800" dirty="0" err="1" smtClean="0">
                <a:solidFill>
                  <a:srgbClr val="DF5327"/>
                </a:solidFill>
              </a:rPr>
              <a:t>anti-sistêmico</a:t>
            </a:r>
            <a:r>
              <a:rPr lang="pt-BR" sz="2800" dirty="0" smtClean="0">
                <a:solidFill>
                  <a:srgbClr val="DF5327"/>
                </a:solidFill>
              </a:rPr>
              <a:t>, </a:t>
            </a:r>
            <a:r>
              <a:rPr lang="pt-BR" sz="2800" dirty="0">
                <a:solidFill>
                  <a:srgbClr val="DF5327"/>
                </a:solidFill>
              </a:rPr>
              <a:t>de baixo para </a:t>
            </a:r>
            <a:r>
              <a:rPr lang="pt-BR" sz="2800" dirty="0" smtClean="0">
                <a:solidFill>
                  <a:srgbClr val="DF5327"/>
                </a:solidFill>
              </a:rPr>
              <a:t>cima</a:t>
            </a:r>
            <a:r>
              <a:rPr lang="pt-BR" sz="2800" dirty="0" smtClean="0">
                <a:solidFill>
                  <a:srgbClr val="000000"/>
                </a:solidFill>
              </a:rPr>
              <a:t>, em articulação com outros setores da sociedade.</a:t>
            </a:r>
          </a:p>
          <a:p>
            <a:pPr lvl="0" algn="just"/>
            <a:endParaRPr lang="pt-BR" sz="2800" dirty="0">
              <a:solidFill>
                <a:srgbClr val="000000"/>
              </a:solidFill>
            </a:endParaRPr>
          </a:p>
          <a:p>
            <a:pPr lvl="0" algn="just"/>
            <a:r>
              <a:rPr lang="pt-BR" sz="2800" dirty="0" smtClean="0">
                <a:solidFill>
                  <a:srgbClr val="000000"/>
                </a:solidFill>
              </a:rPr>
              <a:t>Fortalecer a estrutura sindical, </a:t>
            </a:r>
            <a:r>
              <a:rPr lang="pt-BR" sz="2800" dirty="0" smtClean="0">
                <a:solidFill>
                  <a:srgbClr val="FF0000"/>
                </a:solidFill>
              </a:rPr>
              <a:t>como instância de defesa coletiva</a:t>
            </a:r>
            <a:r>
              <a:rPr lang="pt-BR" sz="2800" dirty="0" smtClean="0">
                <a:solidFill>
                  <a:srgbClr val="000000"/>
                </a:solidFill>
              </a:rPr>
              <a:t>.</a:t>
            </a:r>
            <a:endParaRPr lang="pt-BR" sz="2800" dirty="0">
              <a:solidFill>
                <a:srgbClr val="000000"/>
              </a:solidFill>
            </a:endParaRPr>
          </a:p>
          <a:p>
            <a:pPr lvl="0" algn="just"/>
            <a:endParaRPr lang="pt-BR" sz="2800" dirty="0">
              <a:solidFill>
                <a:srgbClr val="000000"/>
              </a:solidFill>
            </a:endParaRPr>
          </a:p>
          <a:p>
            <a:pPr lvl="0" algn="just"/>
            <a:r>
              <a:rPr lang="pt-BR" sz="2800" dirty="0">
                <a:solidFill>
                  <a:srgbClr val="DF5327"/>
                </a:solidFill>
              </a:rPr>
              <a:t>Mobilizar especialmente os pais </a:t>
            </a:r>
            <a:r>
              <a:rPr lang="pt-BR" sz="2800" dirty="0">
                <a:solidFill>
                  <a:srgbClr val="000000"/>
                </a:solidFill>
              </a:rPr>
              <a:t>em defesa da saúde e da boa educação dos seus filhos, </a:t>
            </a:r>
            <a:r>
              <a:rPr lang="pt-BR" sz="2800" dirty="0">
                <a:solidFill>
                  <a:srgbClr val="DF5327"/>
                </a:solidFill>
              </a:rPr>
              <a:t>contra a privatização e militarização de escolas</a:t>
            </a:r>
            <a:r>
              <a:rPr lang="pt-BR" sz="2800" dirty="0" smtClean="0">
                <a:solidFill>
                  <a:srgbClr val="000000"/>
                </a:solidFill>
              </a:rPr>
              <a:t>.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7269" y="157394"/>
            <a:ext cx="118760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BIBLIOGRAFIA PRINCIPAL</a:t>
            </a:r>
          </a:p>
          <a:p>
            <a:endParaRPr lang="pt-BR" dirty="0"/>
          </a:p>
          <a:p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Chaui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, M. (14 de setembro de 2018). Seminário Internacional Ameaças à Democracia e à Ordem Multipolar. Fonte: Fundação </a:t>
            </a:r>
            <a:r>
              <a:rPr lang="pt-BR" dirty="0" smtClean="0">
                <a:solidFill>
                  <a:srgbClr val="333333"/>
                </a:solidFill>
                <a:latin typeface="Georgia" panose="02040502050405020303" pitchFamily="18" charset="0"/>
              </a:rPr>
              <a:t>Perseu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Abramo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: </a:t>
            </a:r>
            <a:r>
              <a:rPr lang="pt-BR" dirty="0">
                <a:solidFill>
                  <a:srgbClr val="743399"/>
                </a:solidFill>
                <a:latin typeface="Georgia" panose="02040502050405020303" pitchFamily="18" charset="0"/>
                <a:hlinkClick r:id="rId3"/>
              </a:rPr>
              <a:t>https://</a:t>
            </a:r>
            <a:r>
              <a:rPr lang="pt-BR" dirty="0" smtClean="0">
                <a:solidFill>
                  <a:srgbClr val="743399"/>
                </a:solidFill>
                <a:latin typeface="Georgia" panose="02040502050405020303" pitchFamily="18" charset="0"/>
                <a:hlinkClick r:id="rId3"/>
              </a:rPr>
              <a:t>youtu.be/QDDVZsU2AvU</a:t>
            </a:r>
            <a:endParaRPr lang="pt-BR" dirty="0" smtClean="0">
              <a:solidFill>
                <a:srgbClr val="743399"/>
              </a:solidFill>
              <a:latin typeface="Georgia" panose="02040502050405020303" pitchFamily="18" charset="0"/>
            </a:endParaRPr>
          </a:p>
          <a:p>
            <a:r>
              <a:rPr lang="en-US" dirty="0" err="1" smtClean="0">
                <a:solidFill>
                  <a:srgbClr val="333333"/>
                </a:solidFill>
                <a:latin typeface="Georgia" panose="02040502050405020303" pitchFamily="18" charset="0"/>
              </a:rPr>
              <a:t>Eatwell</a:t>
            </a:r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, R. and Goodwin, M. (2018) National Populism: the revolt against liberal democracy. Penguin Books: UK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Fraser, N. (2019) The Old Is Dying and the New Cannot Be Born: From Progressive Neoliberalism to Trump and Beyond. New York: Verso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Freitas, L. C. (2018) A </a:t>
            </a:r>
            <a:r>
              <a:rPr lang="en-US" dirty="0" err="1" smtClean="0">
                <a:solidFill>
                  <a:srgbClr val="333333"/>
                </a:solidFill>
                <a:latin typeface="Georgia" panose="02040502050405020303" pitchFamily="18" charset="0"/>
              </a:rPr>
              <a:t>reforma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Georgia" panose="02040502050405020303" pitchFamily="18" charset="0"/>
              </a:rPr>
              <a:t>empresarial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 da educação. São Paulo: Expressão Popular.</a:t>
            </a:r>
          </a:p>
          <a:p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Friedman, M. (1955). The Role of Government in Education. (R. A. Solo, Ed.) Economics and the Public Interest, 123-144. </a:t>
            </a:r>
            <a:r>
              <a:rPr lang="en-US" dirty="0" err="1">
                <a:solidFill>
                  <a:srgbClr val="333333"/>
                </a:solidFill>
                <a:latin typeface="Georgia" panose="02040502050405020303" pitchFamily="18" charset="0"/>
              </a:rPr>
              <a:t>Acesso</a:t>
            </a:r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 em 3 de </a:t>
            </a:r>
            <a:r>
              <a:rPr lang="en-US" dirty="0" err="1">
                <a:solidFill>
                  <a:srgbClr val="333333"/>
                </a:solidFill>
                <a:latin typeface="Georgia" panose="02040502050405020303" pitchFamily="18" charset="0"/>
              </a:rPr>
              <a:t>agosto</a:t>
            </a:r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 de 2018, </a:t>
            </a:r>
            <a:r>
              <a:rPr lang="en-US" dirty="0" err="1">
                <a:solidFill>
                  <a:srgbClr val="333333"/>
                </a:solidFill>
                <a:latin typeface="Georgia" panose="02040502050405020303" pitchFamily="18" charset="0"/>
              </a:rPr>
              <a:t>disponível</a:t>
            </a:r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 em </a:t>
            </a:r>
            <a:r>
              <a:rPr lang="en-US" dirty="0">
                <a:solidFill>
                  <a:srgbClr val="743399"/>
                </a:solidFill>
                <a:latin typeface="Georgia" panose="02040502050405020303" pitchFamily="18" charset="0"/>
                <a:hlinkClick r:id="rId4"/>
              </a:rPr>
              <a:t>http://</a:t>
            </a:r>
            <a:r>
              <a:rPr lang="en-US" dirty="0" smtClean="0">
                <a:solidFill>
                  <a:srgbClr val="743399"/>
                </a:solidFill>
                <a:latin typeface="Georgia" panose="02040502050405020303" pitchFamily="18" charset="0"/>
                <a:hlinkClick r:id="rId4"/>
              </a:rPr>
              <a:t>la.utexas.edu/users/hcleaver/330T/350kPEEFriedmanRoleOfGovttable.pdf</a:t>
            </a:r>
            <a:endParaRPr lang="en-US" dirty="0" smtClean="0">
              <a:solidFill>
                <a:srgbClr val="743399"/>
              </a:solidFill>
              <a:latin typeface="Georgia" panose="02040502050405020303" pitchFamily="18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Gamble, A. (1988). The free economy and the strong state: the politics of Thatcherism. Durham: Duke University Press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MacLean</a:t>
            </a:r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, N. (2017) Democracy in Chains: The Deep History of the Radical Right’s Stealth Plan for America”. New York: Penguin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  <a:endParaRPr lang="pt-BR" dirty="0" smtClean="0">
              <a:solidFill>
                <a:srgbClr val="743399"/>
              </a:solidFill>
              <a:latin typeface="Georgia" panose="02040502050405020303" pitchFamily="18" charset="0"/>
            </a:endParaRPr>
          </a:p>
          <a:p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Meszaros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, I. (2009) A crise estrutural do capital. São Paulo: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Boitempo</a:t>
            </a:r>
            <a:r>
              <a:rPr lang="pt-BR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en-US" dirty="0" err="1" smtClean="0">
                <a:solidFill>
                  <a:srgbClr val="333333"/>
                </a:solidFill>
                <a:latin typeface="Georgia" panose="02040502050405020303" pitchFamily="18" charset="0"/>
              </a:rPr>
              <a:t>Slobodian</a:t>
            </a:r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, Q. (2018) Globalists: the end of the empire and the birth of neoliberalism. Cambridge: Harvard </a:t>
            </a:r>
            <a:r>
              <a:rPr lang="en-US" dirty="0" err="1">
                <a:solidFill>
                  <a:srgbClr val="333333"/>
                </a:solidFill>
                <a:latin typeface="Georgia" panose="02040502050405020303" pitchFamily="18" charset="0"/>
              </a:rPr>
              <a:t>Univesity</a:t>
            </a:r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 Press</a:t>
            </a:r>
            <a:r>
              <a:rPr lang="en-US" dirty="0" smtClean="0">
                <a:solidFill>
                  <a:srgbClr val="333333"/>
                </a:solidFill>
                <a:latin typeface="Georgia" panose="02040502050405020303" pitchFamily="18" charset="0"/>
              </a:rPr>
              <a:t>.</a:t>
            </a:r>
          </a:p>
          <a:p>
            <a:pPr fontAlgn="base"/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Wallerstein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, I. (2011) The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modern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Word-system IV: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centrist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liberalism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triumphant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, 1789-1914. Berkeley: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University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of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California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Press.</a:t>
            </a:r>
          </a:p>
          <a:p>
            <a:pPr fontAlgn="base"/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Wallerstein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, I.; Collins, R.; Mann, M.;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Derluguian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, G.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and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Calhoun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, C. (2013) Does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Capitalism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have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a future? New York: Oxford </a:t>
            </a:r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University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 Press.</a:t>
            </a:r>
          </a:p>
          <a:p>
            <a:r>
              <a:rPr lang="pt-BR" dirty="0" err="1">
                <a:solidFill>
                  <a:srgbClr val="333333"/>
                </a:solidFill>
                <a:latin typeface="Georgia" panose="02040502050405020303" pitchFamily="18" charset="0"/>
              </a:rPr>
              <a:t>Wallerstein</a:t>
            </a:r>
            <a:r>
              <a:rPr lang="pt-BR" dirty="0">
                <a:solidFill>
                  <a:srgbClr val="333333"/>
                </a:solidFill>
                <a:latin typeface="Georgia" panose="02040502050405020303" pitchFamily="18" charset="0"/>
              </a:rPr>
              <a:t>, I. (2002) Após o liberalismo: em busca da reconstrução do mundo. Petrópolis: Vozes.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9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809" y="580886"/>
            <a:ext cx="11410122" cy="489364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endParaRPr lang="pt-BR" sz="2400" b="1" dirty="0" smtClean="0">
              <a:solidFill>
                <a:srgbClr val="000000"/>
              </a:solidFill>
            </a:endParaRPr>
          </a:p>
          <a:p>
            <a:pPr algn="just"/>
            <a:endParaRPr lang="pt-BR" sz="2400" b="1" dirty="0" smtClean="0">
              <a:solidFill>
                <a:srgbClr val="000000"/>
              </a:solidFill>
            </a:endParaRPr>
          </a:p>
          <a:p>
            <a:pPr algn="just"/>
            <a:endParaRPr lang="pt-BR" sz="2400" b="1" dirty="0" smtClean="0">
              <a:solidFill>
                <a:srgbClr val="000000"/>
              </a:solidFill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</a:rPr>
              <a:t>ACESSE TODAS AS REFERÊNCIAS USADAS NESTA APRESENTAÇÃO NO LINK:</a:t>
            </a:r>
          </a:p>
          <a:p>
            <a:pPr algn="just"/>
            <a:endParaRPr lang="pt-BR" sz="2400" b="1" dirty="0" smtClean="0">
              <a:solidFill>
                <a:srgbClr val="000000"/>
              </a:solidFill>
            </a:endParaRPr>
          </a:p>
          <a:p>
            <a:pPr algn="just"/>
            <a:r>
              <a:rPr lang="pt-BR" sz="2400" b="1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pt-BR" sz="2400" b="1" dirty="0" smtClean="0">
                <a:solidFill>
                  <a:srgbClr val="000000"/>
                </a:solidFill>
                <a:hlinkClick r:id="rId3"/>
              </a:rPr>
              <a:t>avaliacaoeducacional.com</a:t>
            </a:r>
            <a:r>
              <a:rPr lang="pt-BR" sz="2400" b="1" dirty="0" smtClean="0">
                <a:solidFill>
                  <a:srgbClr val="000000"/>
                </a:solidFill>
              </a:rPr>
              <a:t> </a:t>
            </a:r>
            <a:endParaRPr lang="pt-BR" sz="2400" b="1" dirty="0">
              <a:solidFill>
                <a:srgbClr val="000000"/>
              </a:solidFill>
            </a:endParaRPr>
          </a:p>
          <a:p>
            <a:pPr algn="just"/>
            <a:endParaRPr lang="pt-BR" sz="2400" b="1" dirty="0" smtClean="0">
              <a:solidFill>
                <a:srgbClr val="000000"/>
              </a:solidFill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</a:rPr>
              <a:t>na  página da bibliografia.</a:t>
            </a:r>
          </a:p>
          <a:p>
            <a:pPr algn="just"/>
            <a:endParaRPr lang="pt-BR" sz="2400" b="1" dirty="0">
              <a:solidFill>
                <a:srgbClr val="000000"/>
              </a:solidFill>
            </a:endParaRPr>
          </a:p>
          <a:p>
            <a:pPr algn="just"/>
            <a:endParaRPr lang="pt-BR" sz="2400" b="1" dirty="0" smtClean="0">
              <a:solidFill>
                <a:srgbClr val="000000"/>
              </a:solidFill>
            </a:endParaRPr>
          </a:p>
          <a:p>
            <a:pPr algn="just"/>
            <a:endParaRPr lang="pt-BR" sz="2400" b="1" dirty="0">
              <a:solidFill>
                <a:srgbClr val="000000"/>
              </a:solidFill>
            </a:endParaRPr>
          </a:p>
          <a:p>
            <a:pPr algn="just"/>
            <a:endParaRPr lang="pt-BR" sz="2400" b="1" dirty="0" smtClean="0">
              <a:solidFill>
                <a:srgbClr val="000000"/>
              </a:solidFill>
            </a:endParaRPr>
          </a:p>
          <a:p>
            <a:pPr algn="r"/>
            <a:r>
              <a:rPr lang="pt-BR" sz="2400" b="1" dirty="0" smtClean="0">
                <a:solidFill>
                  <a:srgbClr val="000000"/>
                </a:solidFill>
              </a:rPr>
              <a:t>freitas.lc47@gmail.com</a:t>
            </a:r>
          </a:p>
        </p:txBody>
      </p:sp>
    </p:spTree>
    <p:extLst>
      <p:ext uri="{BB962C8B-B14F-4D97-AF65-F5344CB8AC3E}">
        <p14:creationId xmlns:p14="http://schemas.microsoft.com/office/powerpoint/2010/main" val="6551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2845" y="754211"/>
            <a:ext cx="11779827" cy="47089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ea typeface="Calibri" panose="020F0502020204030204" pitchFamily="34" charset="0"/>
              </a:rPr>
              <a:t>“Por </a:t>
            </a:r>
            <a:r>
              <a:rPr lang="pt-BR" sz="2800" dirty="0">
                <a:ea typeface="Calibri" panose="020F0502020204030204" pitchFamily="34" charset="0"/>
              </a:rPr>
              <a:t>um longo tempo - durante três séculos, do século XVI ao XVIII - </a:t>
            </a:r>
            <a:r>
              <a:rPr lang="pt-BR" sz="2800" dirty="0" smtClean="0">
                <a:ea typeface="Calibri" panose="020F0502020204030204" pitchFamily="34" charset="0"/>
              </a:rPr>
              <a:t>a </a:t>
            </a:r>
            <a:r>
              <a:rPr lang="pt-BR" sz="2800" dirty="0">
                <a:ea typeface="Calibri" panose="020F0502020204030204" pitchFamily="34" charset="0"/>
              </a:rPr>
              <a:t>questão </a:t>
            </a:r>
            <a:r>
              <a:rPr lang="pt-BR" sz="2800" dirty="0" smtClean="0">
                <a:ea typeface="Calibri" panose="020F0502020204030204" pitchFamily="34" charset="0"/>
              </a:rPr>
              <a:t>da igualdade foi </a:t>
            </a:r>
            <a:r>
              <a:rPr lang="pt-BR" sz="2800" dirty="0">
                <a:ea typeface="Calibri" panose="020F0502020204030204" pitchFamily="34" charset="0"/>
              </a:rPr>
              <a:t>pouco discutida no </a:t>
            </a:r>
            <a:r>
              <a:rPr lang="pt-BR" sz="2800" dirty="0" smtClean="0">
                <a:ea typeface="Calibri" panose="020F0502020204030204" pitchFamily="34" charset="0"/>
              </a:rPr>
              <a:t>sistema mundial moderno. </a:t>
            </a:r>
          </a:p>
          <a:p>
            <a:pPr algn="just"/>
            <a:endParaRPr lang="pt-BR" sz="2800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algn="just"/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A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</a:rPr>
              <a:t>desigualdade ainda era considerada natural - na verdade, ordenada por Deus</a:t>
            </a:r>
            <a:r>
              <a:rPr lang="pt-BR" sz="2800" dirty="0">
                <a:ea typeface="Calibri" panose="020F0502020204030204" pitchFamily="34" charset="0"/>
              </a:rPr>
              <a:t>, mas uma vez que o surto revolucionário do final do século XVIII transformou a linguagem da igualdade em um ícone cultural, uma vez que os desafios à autoridade em todos os lugares se tornaram comuns,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</a:rPr>
              <a:t>a disparidade entre a teoria e prática não podia mais ser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ignorada</a:t>
            </a:r>
            <a:r>
              <a:rPr lang="pt-BR" sz="2800" dirty="0" smtClean="0">
                <a:ea typeface="Calibri" panose="020F0502020204030204" pitchFamily="34" charset="0"/>
              </a:rPr>
              <a:t>.” </a:t>
            </a:r>
          </a:p>
          <a:p>
            <a:pPr algn="just">
              <a:lnSpc>
                <a:spcPct val="150000"/>
              </a:lnSpc>
            </a:pPr>
            <a:endParaRPr lang="pt-BR" sz="3200" dirty="0" smtClean="0">
              <a:ea typeface="Calibri" panose="020F0502020204030204" pitchFamily="34" charset="0"/>
            </a:endParaRPr>
          </a:p>
          <a:p>
            <a:pPr algn="r"/>
            <a:r>
              <a:rPr lang="pt-BR" sz="2400" dirty="0" smtClean="0">
                <a:ea typeface="Calibri" panose="020F0502020204030204" pitchFamily="34" charset="0"/>
              </a:rPr>
              <a:t>I. Wallerstein, 2011, posição 4172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905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0741" y="743837"/>
            <a:ext cx="11055927" cy="507831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ea typeface="Calibri" panose="020F0502020204030204" pitchFamily="34" charset="0"/>
              </a:rPr>
              <a:t>Rousseau, por exemplo, propõe um “contrato social”: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ea typeface="Calibri" panose="020F0502020204030204" pitchFamily="34" charset="0"/>
            </a:endParaRPr>
          </a:p>
          <a:p>
            <a:pPr algn="just"/>
            <a:r>
              <a:rPr lang="pt-BR" sz="2800" dirty="0" smtClean="0">
                <a:ea typeface="Calibri" panose="020F0502020204030204" pitchFamily="34" charset="0"/>
              </a:rPr>
              <a:t>“</a:t>
            </a:r>
            <a:r>
              <a:rPr lang="pt-BR" sz="2800" dirty="0">
                <a:ea typeface="Calibri" panose="020F0502020204030204" pitchFamily="34" charset="0"/>
              </a:rPr>
              <a:t>O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</a:rPr>
              <a:t>pacto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fundamental, </a:t>
            </a:r>
            <a:r>
              <a:rPr lang="pt-BR" sz="2800" dirty="0">
                <a:ea typeface="Calibri" panose="020F0502020204030204" pitchFamily="34" charset="0"/>
              </a:rPr>
              <a:t>ao invés de destruir a igualdade </a:t>
            </a:r>
            <a:r>
              <a:rPr lang="pt-BR" sz="2800" dirty="0" smtClean="0">
                <a:ea typeface="Calibri" panose="020F0502020204030204" pitchFamily="34" charset="0"/>
              </a:rPr>
              <a:t>natural,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</a:rPr>
              <a:t>ao contrário,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substitui a desigualdade física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</a:rPr>
              <a:t> que a Natureza pode pôr entre os 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homens,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 por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</a:rPr>
              <a:t>uma igualdade moral e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legítima</a:t>
            </a:r>
            <a:r>
              <a:rPr lang="pt-BR" sz="2800" dirty="0" smtClean="0">
                <a:ea typeface="Calibri" panose="020F0502020204030204" pitchFamily="34" charset="0"/>
              </a:rPr>
              <a:t>, </a:t>
            </a:r>
            <a:r>
              <a:rPr lang="pt-BR" sz="2800" dirty="0">
                <a:ea typeface="Calibri" panose="020F0502020204030204" pitchFamily="34" charset="0"/>
              </a:rPr>
              <a:t>fazendo com que estes, conquanto possam ser desiguais em força ou em talento, se tornem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</a:rPr>
              <a:t>iguais por convenção e por direito</a:t>
            </a:r>
            <a:r>
              <a:rPr lang="pt-BR" sz="2800" dirty="0">
                <a:ea typeface="Calibri" panose="020F0502020204030204" pitchFamily="34" charset="0"/>
              </a:rPr>
              <a:t>.” (p. </a:t>
            </a:r>
            <a:r>
              <a:rPr lang="pt-BR" sz="2800" dirty="0" smtClean="0">
                <a:ea typeface="Calibri" panose="020F0502020204030204" pitchFamily="34" charset="0"/>
              </a:rPr>
              <a:t>35.)</a:t>
            </a:r>
          </a:p>
          <a:p>
            <a:pPr algn="just"/>
            <a:endParaRPr lang="pt-BR" sz="2800" dirty="0" smtClean="0">
              <a:ea typeface="Calibri" panose="020F0502020204030204" pitchFamily="34" charset="0"/>
            </a:endParaRPr>
          </a:p>
          <a:p>
            <a:pPr algn="r"/>
            <a:r>
              <a:rPr lang="pt-BR" sz="2400" dirty="0" smtClean="0"/>
              <a:t>Rousseau</a:t>
            </a:r>
          </a:p>
          <a:p>
            <a:pPr algn="r"/>
            <a:r>
              <a:rPr lang="pt-BR" sz="2400" dirty="0" smtClean="0"/>
              <a:t>O Contrato Social</a:t>
            </a:r>
          </a:p>
          <a:p>
            <a:pPr algn="r"/>
            <a:r>
              <a:rPr lang="pt-BR" sz="2400" dirty="0" smtClean="0"/>
              <a:t>Século 18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7763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30826" y="1392689"/>
            <a:ext cx="10948555" cy="38217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conceito de cidadão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[na revolução francesa do século 18] tinha 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intenção de ser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inclusivo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 insistir que todas as pessoas em um estado, e não apenas algumas pessoas (o monarca, os aristocratas) tinham o direito de ser parte, </a:t>
            </a:r>
            <a:r>
              <a:rPr lang="pt-BR" sz="2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uma parte igual</a:t>
            </a:r>
            <a:r>
              <a:rPr lang="pt-BR" sz="2800" dirty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do processo de tomada coletiva de decisão na arena </a:t>
            </a:r>
            <a:r>
              <a:rPr lang="pt-BR" sz="28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política".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solidFill>
                  <a:srgbClr val="40404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I. Wallerstein, 2011, posição 4197</a:t>
            </a:r>
          </a:p>
        </p:txBody>
      </p:sp>
    </p:spTree>
    <p:extLst>
      <p:ext uri="{BB962C8B-B14F-4D97-AF65-F5344CB8AC3E}">
        <p14:creationId xmlns:p14="http://schemas.microsoft.com/office/powerpoint/2010/main" val="32798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8282" y="1717287"/>
            <a:ext cx="10682869" cy="35394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</a:t>
            </a:r>
            <a:r>
              <a:rPr lang="pt-BR" sz="2800" dirty="0" smtClean="0">
                <a:solidFill>
                  <a:srgbClr val="FF0000"/>
                </a:solidFill>
              </a:rPr>
              <a:t>liberalismo centrista</a:t>
            </a:r>
            <a:r>
              <a:rPr lang="pt-BR" sz="2800" dirty="0" smtClean="0"/>
              <a:t>, nascido nas lutas dos liberais contra os conservadores e socialistas, defendia a participação de todos os cidadãos, ainda que limitada. Os </a:t>
            </a:r>
            <a:r>
              <a:rPr lang="pt-BR" sz="2800" dirty="0" smtClean="0">
                <a:solidFill>
                  <a:srgbClr val="FF0000"/>
                </a:solidFill>
              </a:rPr>
              <a:t>conservadores</a:t>
            </a:r>
            <a:r>
              <a:rPr lang="pt-BR" sz="2800" dirty="0" smtClean="0"/>
              <a:t> queriam menos, os </a:t>
            </a:r>
            <a:r>
              <a:rPr lang="pt-BR" sz="2800" dirty="0" smtClean="0">
                <a:solidFill>
                  <a:srgbClr val="FF0000"/>
                </a:solidFill>
              </a:rPr>
              <a:t>socialistas</a:t>
            </a:r>
            <a:r>
              <a:rPr lang="pt-BR" sz="2800" dirty="0" smtClean="0"/>
              <a:t> queriam mais. </a:t>
            </a:r>
          </a:p>
          <a:p>
            <a:pPr algn="just"/>
            <a:endParaRPr lang="pt-BR" sz="2800" dirty="0" smtClean="0"/>
          </a:p>
          <a:p>
            <a:r>
              <a:rPr lang="pt-BR" sz="2800" dirty="0" smtClean="0"/>
              <a:t>A </a:t>
            </a:r>
            <a:r>
              <a:rPr lang="pt-BR" sz="2800" dirty="0" smtClean="0">
                <a:solidFill>
                  <a:srgbClr val="FF0000"/>
                </a:solidFill>
              </a:rPr>
              <a:t>escola pública</a:t>
            </a:r>
            <a:r>
              <a:rPr lang="pt-BR" sz="2800" dirty="0" smtClean="0"/>
              <a:t>, por exemplo, tinha o papel de ser inclusiva, ensinar o básico (ler, escrever e contar) para </a:t>
            </a:r>
            <a:r>
              <a:rPr lang="pt-BR" sz="2800" dirty="0" smtClean="0">
                <a:solidFill>
                  <a:srgbClr val="FF0000"/>
                </a:solidFill>
              </a:rPr>
              <a:t>viabilizar a participação do cidadão na arena política</a:t>
            </a:r>
            <a:r>
              <a:rPr lang="pt-BR" sz="2800" dirty="0" smtClean="0"/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150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46411" y="421700"/>
            <a:ext cx="11173522" cy="59093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ea typeface="Calibri" panose="020F0502020204030204" pitchFamily="34" charset="0"/>
              </a:rPr>
              <a:t>No entanto, nas décadas seguintes da Revolução Francesa, esta promessa teria um avanço lento: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ea typeface="Calibri" panose="020F0502020204030204" pitchFamily="34" charset="0"/>
              </a:rPr>
              <a:t>“A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necessidade de conter</a:t>
            </a:r>
            <a:r>
              <a:rPr lang="pt-BR" sz="2800" dirty="0" smtClean="0">
                <a:ea typeface="Calibri" panose="020F0502020204030204" pitchFamily="34" charset="0"/>
              </a:rPr>
              <a:t> as implicações dessa reivindicação cultural [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a igualdade</a:t>
            </a:r>
            <a:r>
              <a:rPr lang="pt-BR" sz="2800" dirty="0" smtClean="0">
                <a:ea typeface="Calibri" panose="020F0502020204030204" pitchFamily="34" charset="0"/>
              </a:rPr>
              <a:t>] e, assim, domar as "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classes perigosas</a:t>
            </a:r>
            <a:r>
              <a:rPr lang="pt-BR" sz="2800" dirty="0" smtClean="0">
                <a:ea typeface="Calibri" panose="020F0502020204030204" pitchFamily="34" charset="0"/>
              </a:rPr>
              <a:t>", tornou-se uma prioridade para aqueles que detinham o poder. A </a:t>
            </a:r>
            <a:r>
              <a:rPr lang="pt-BR" sz="2800" dirty="0" smtClean="0">
                <a:solidFill>
                  <a:srgbClr val="FF0000"/>
                </a:solidFill>
                <a:ea typeface="Calibri" panose="020F0502020204030204" pitchFamily="34" charset="0"/>
              </a:rPr>
              <a:t>construção do Estado liberal foi a principal estrutura erigida para limitar esta reivindicação</a:t>
            </a:r>
            <a:r>
              <a:rPr lang="pt-BR" sz="2800" dirty="0" smtClean="0">
                <a:ea typeface="Calibri" panose="020F0502020204030204" pitchFamily="34" charset="0"/>
              </a:rPr>
              <a:t>.” </a:t>
            </a:r>
          </a:p>
          <a:p>
            <a:pPr algn="just">
              <a:lnSpc>
                <a:spcPct val="150000"/>
              </a:lnSpc>
            </a:pPr>
            <a:endParaRPr lang="pt-BR" sz="3200" dirty="0" smtClean="0">
              <a:ea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pt-BR" sz="2400" dirty="0" smtClean="0">
                <a:ea typeface="Calibri" panose="020F0502020204030204" pitchFamily="34" charset="0"/>
              </a:rPr>
              <a:t>I. Wallerstein, 2011, posição 4172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978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4_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2_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5.xml><?xml version="1.0" encoding="utf-8"?>
<a:theme xmlns:a="http://schemas.openxmlformats.org/drawingml/2006/main" name="5_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6.xml><?xml version="1.0" encoding="utf-8"?>
<a:theme xmlns:a="http://schemas.openxmlformats.org/drawingml/2006/main" name="6_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3318</Words>
  <Application>Microsoft Office PowerPoint</Application>
  <PresentationFormat>Widescreen</PresentationFormat>
  <Paragraphs>267</Paragraphs>
  <Slides>45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45</vt:i4>
      </vt:variant>
    </vt:vector>
  </HeadingPairs>
  <TitlesOfParts>
    <vt:vector size="58" baseType="lpstr">
      <vt:lpstr>Arial</vt:lpstr>
      <vt:lpstr>Calibri</vt:lpstr>
      <vt:lpstr>Corbel</vt:lpstr>
      <vt:lpstr>Georgia</vt:lpstr>
      <vt:lpstr>Helvetica</vt:lpstr>
      <vt:lpstr>Times New Roman</vt:lpstr>
      <vt:lpstr>Verdana</vt:lpstr>
      <vt:lpstr>Base</vt:lpstr>
      <vt:lpstr>1_Base</vt:lpstr>
      <vt:lpstr>4_Base</vt:lpstr>
      <vt:lpstr>2_Base</vt:lpstr>
      <vt:lpstr>5_Base</vt:lpstr>
      <vt:lpstr>6_Base</vt:lpstr>
      <vt:lpstr>A reforma da educação: uma nova política educacional?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Carlos de Freitas</dc:creator>
  <cp:lastModifiedBy>Luiz Carlos de Freitas</cp:lastModifiedBy>
  <cp:revision>323</cp:revision>
  <dcterms:created xsi:type="dcterms:W3CDTF">2019-05-26T17:09:50Z</dcterms:created>
  <dcterms:modified xsi:type="dcterms:W3CDTF">2019-09-25T00:19:51Z</dcterms:modified>
</cp:coreProperties>
</file>