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4" r:id="rId12"/>
    <p:sldId id="265" r:id="rId13"/>
    <p:sldId id="275" r:id="rId14"/>
    <p:sldId id="267" r:id="rId15"/>
    <p:sldId id="269" r:id="rId16"/>
    <p:sldId id="273" r:id="rId17"/>
    <p:sldId id="268" r:id="rId18"/>
    <p:sldId id="272" r:id="rId19"/>
    <p:sldId id="271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9/25/2019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5.senado.leg.br/web/atividade/materias/-/materia/1256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419" y="1562359"/>
            <a:ext cx="7861471" cy="204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REPENSANDO O CURRÍCULO</a:t>
            </a:r>
            <a:br>
              <a:rPr lang="en-US" sz="3200" b="1" dirty="0"/>
            </a:br>
            <a:r>
              <a:rPr lang="en-US" sz="3200" dirty="0"/>
              <a:t>A </a:t>
            </a:r>
            <a:r>
              <a:rPr lang="en-US" sz="3200" dirty="0" err="1"/>
              <a:t>organização</a:t>
            </a:r>
            <a:r>
              <a:rPr lang="en-US" sz="3200" dirty="0"/>
              <a:t> escolar: entre a </a:t>
            </a:r>
            <a:r>
              <a:rPr lang="en-US" sz="3200" dirty="0" err="1"/>
              <a:t>formação</a:t>
            </a:r>
            <a:r>
              <a:rPr lang="en-US" sz="3200" dirty="0"/>
              <a:t> </a:t>
            </a:r>
            <a:r>
              <a:rPr lang="en-US" sz="3200" dirty="0" err="1"/>
              <a:t>humana</a:t>
            </a:r>
            <a:r>
              <a:rPr lang="en-US" sz="3200" dirty="0"/>
              <a:t> e a </a:t>
            </a:r>
            <a:r>
              <a:rPr lang="en-US" sz="3200" dirty="0" err="1"/>
              <a:t>mercantilização</a:t>
            </a:r>
            <a:r>
              <a:rPr lang="en-US" sz="3200" dirty="0"/>
              <a:t> da </a:t>
            </a:r>
            <a:r>
              <a:rPr lang="en-US" sz="3200" dirty="0" err="1"/>
              <a:t>educação</a:t>
            </a:r>
            <a:r>
              <a:rPr lang="en-US" sz="3200" dirty="0"/>
              <a:t>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132311" y="3611959"/>
            <a:ext cx="3688769" cy="756094"/>
          </a:xfrm>
        </p:spPr>
        <p:txBody>
          <a:bodyPr/>
          <a:lstStyle/>
          <a:p>
            <a:pPr algn="r"/>
            <a:r>
              <a:rPr lang="en-US" dirty="0"/>
              <a:t>Teodoro Zanardi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75321" y="3451412"/>
            <a:ext cx="6498159" cy="916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321" y="192012"/>
            <a:ext cx="59309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41" y="4787874"/>
            <a:ext cx="7861471" cy="197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80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8078"/>
            <a:ext cx="7620000" cy="1143000"/>
          </a:xfrm>
        </p:spPr>
        <p:txBody>
          <a:bodyPr/>
          <a:lstStyle/>
          <a:p>
            <a:pPr algn="ctr"/>
            <a:r>
              <a:rPr lang="en-US" dirty="0" err="1"/>
              <a:t>Isolamento</a:t>
            </a:r>
            <a:r>
              <a:rPr lang="en-US" dirty="0"/>
              <a:t> do </a:t>
            </a:r>
            <a:r>
              <a:rPr lang="en-US" dirty="0" err="1"/>
              <a:t>sujeito</a:t>
            </a:r>
            <a:r>
              <a:rPr lang="en-US" dirty="0"/>
              <a:t> no </a:t>
            </a:r>
            <a:r>
              <a:rPr lang="en-US" dirty="0" err="1"/>
              <a:t>individualismo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9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CDBC5-09CC-4A01-A96D-857E9560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7620000" cy="1143000"/>
          </a:xfrm>
        </p:spPr>
        <p:txBody>
          <a:bodyPr/>
          <a:lstStyle/>
          <a:p>
            <a:pPr algn="ctr"/>
            <a:r>
              <a:rPr lang="pt-BR" dirty="0"/>
              <a:t>Lado outro, ...</a:t>
            </a:r>
          </a:p>
        </p:txBody>
      </p:sp>
    </p:spTree>
    <p:extLst>
      <p:ext uri="{BB962C8B-B14F-4D97-AF65-F5344CB8AC3E}">
        <p14:creationId xmlns:p14="http://schemas.microsoft.com/office/powerpoint/2010/main" val="77308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</a:t>
            </a:r>
            <a:r>
              <a:rPr lang="en-US" dirty="0" err="1"/>
              <a:t>fragmentação</a:t>
            </a:r>
            <a:r>
              <a:rPr lang="en-US" dirty="0"/>
              <a:t> dos </a:t>
            </a:r>
            <a:r>
              <a:rPr lang="en-US" dirty="0" err="1"/>
              <a:t>movimentos</a:t>
            </a:r>
            <a:r>
              <a:rPr lang="en-US" dirty="0"/>
              <a:t> </a:t>
            </a:r>
            <a:r>
              <a:rPr lang="en-US" dirty="0" err="1"/>
              <a:t>progressistas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C40F96-543C-44B4-8ED9-45ADE8FC4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t-BR" sz="4400" dirty="0"/>
          </a:p>
          <a:p>
            <a:pPr marL="114300" indent="0" algn="ctr">
              <a:buNone/>
            </a:pPr>
            <a:endParaRPr lang="pt-BR" sz="4400" dirty="0"/>
          </a:p>
          <a:p>
            <a:pPr marL="114300" indent="0" algn="ctr">
              <a:buNone/>
            </a:pPr>
            <a:r>
              <a:rPr lang="en-US" sz="4400" i="1" dirty="0"/>
              <a:t>O que-</a:t>
            </a:r>
            <a:r>
              <a:rPr lang="en-US" sz="4400" i="1" dirty="0" err="1"/>
              <a:t>fazer</a:t>
            </a:r>
            <a:r>
              <a:rPr lang="en-US" sz="4400" i="1" dirty="0"/>
              <a:t> </a:t>
            </a:r>
            <a:r>
              <a:rPr lang="en-US" sz="4400" i="1" dirty="0" err="1"/>
              <a:t>na</a:t>
            </a:r>
            <a:r>
              <a:rPr lang="en-US" sz="4400" i="1" dirty="0"/>
              <a:t> aula da </a:t>
            </a:r>
            <a:r>
              <a:rPr lang="en-US" sz="4400" i="1" dirty="0" err="1"/>
              <a:t>próxima</a:t>
            </a:r>
            <a:r>
              <a:rPr lang="en-US" sz="4400" i="1" dirty="0"/>
              <a:t> </a:t>
            </a:r>
            <a:r>
              <a:rPr lang="en-US" sz="4400" i="1" dirty="0" err="1"/>
              <a:t>segunda-feira</a:t>
            </a:r>
            <a:r>
              <a:rPr lang="en-US" sz="4400" i="1" dirty="0"/>
              <a:t>?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30303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4AF1E-E4C9-4A7E-B553-A3326467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69"/>
            <a:ext cx="7620000" cy="1143000"/>
          </a:xfrm>
        </p:spPr>
        <p:txBody>
          <a:bodyPr/>
          <a:lstStyle/>
          <a:p>
            <a:pPr algn="ctr"/>
            <a:r>
              <a:rPr lang="en-US" dirty="0" err="1"/>
              <a:t>Classe</a:t>
            </a:r>
            <a:r>
              <a:rPr lang="en-US" dirty="0"/>
              <a:t>, </a:t>
            </a:r>
            <a:r>
              <a:rPr lang="en-US" dirty="0" err="1"/>
              <a:t>Gênero</a:t>
            </a:r>
            <a:r>
              <a:rPr lang="en-US" dirty="0"/>
              <a:t>, </a:t>
            </a:r>
            <a:r>
              <a:rPr lang="en-US" dirty="0" err="1"/>
              <a:t>Sexualidade</a:t>
            </a:r>
            <a:r>
              <a:rPr lang="en-US" dirty="0"/>
              <a:t>, </a:t>
            </a:r>
            <a:r>
              <a:rPr lang="en-US" dirty="0" err="1"/>
              <a:t>Ideologia</a:t>
            </a:r>
            <a:r>
              <a:rPr lang="en-US" dirty="0"/>
              <a:t>, </a:t>
            </a:r>
            <a:r>
              <a:rPr lang="en-US" dirty="0" err="1"/>
              <a:t>Discursos</a:t>
            </a:r>
            <a:r>
              <a:rPr lang="en-US" dirty="0"/>
              <a:t>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2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8078"/>
            <a:ext cx="7620000" cy="1143000"/>
          </a:xfrm>
        </p:spPr>
        <p:txBody>
          <a:bodyPr/>
          <a:lstStyle/>
          <a:p>
            <a:pPr algn="ctr"/>
            <a:r>
              <a:rPr lang="en-US" dirty="0" err="1"/>
              <a:t>Educação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quê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5572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8078"/>
            <a:ext cx="7620000" cy="1143000"/>
          </a:xfrm>
        </p:spPr>
        <p:txBody>
          <a:bodyPr/>
          <a:lstStyle/>
          <a:p>
            <a:r>
              <a:rPr lang="pt-BR" i="1" dirty="0"/>
              <a:t>“a exigência que Auschwitz não se repita é a primeira exigência para a educação.” (Adorno, 2003, p. 119)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6922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384482"/>
          </a:xfrm>
        </p:spPr>
        <p:txBody>
          <a:bodyPr/>
          <a:lstStyle/>
          <a:p>
            <a:pPr algn="just"/>
            <a:br>
              <a:rPr lang="pt-BR" sz="3600" dirty="0"/>
            </a:br>
            <a:r>
              <a:rPr lang="pt-BR" sz="3600" dirty="0"/>
              <a:t>O primeiro pressuposto de toda a história humana é, naturalmente, a existência de indivíduos humanos vivos.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7000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1680"/>
            <a:ext cx="7620000" cy="5313680"/>
          </a:xfrm>
        </p:spPr>
        <p:txBody>
          <a:bodyPr/>
          <a:lstStyle/>
          <a:p>
            <a:pPr algn="just"/>
            <a:r>
              <a:rPr lang="pt-BR" sz="2800" dirty="0"/>
              <a:t>A educação emancipadora é ato de resistência à onda conservadora na medida em que alimenta a esperança e a utopia.</a:t>
            </a:r>
            <a:br>
              <a:rPr lang="pt-BR" sz="2800" dirty="0"/>
            </a:br>
            <a:r>
              <a:rPr lang="pt-BR" sz="2800" dirty="0"/>
              <a:t> </a:t>
            </a:r>
            <a:br>
              <a:rPr lang="pt-BR" sz="2800" dirty="0"/>
            </a:br>
            <a:r>
              <a:rPr lang="pt-BR" sz="2800" dirty="0"/>
              <a:t>A esperança que não se coloca como otimismo, mas como negação da desesperança, do fatalismo e da naturalização do que mundo que </a:t>
            </a:r>
            <a:r>
              <a:rPr lang="pt-BR" sz="2800" i="1" dirty="0"/>
              <a:t>é</a:t>
            </a:r>
            <a:r>
              <a:rPr lang="pt-BR" sz="2800" dirty="0"/>
              <a:t>. 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Esperança para a perceber que o mundo está </a:t>
            </a:r>
            <a:r>
              <a:rPr lang="pt-BR" sz="2800" i="1" dirty="0"/>
              <a:t>sendo</a:t>
            </a:r>
            <a:r>
              <a:rPr lang="pt-BR" sz="2800" dirty="0"/>
              <a:t> e que a realidade se projeta a partir de interesses humanos. Esperança que não é idealista, pois se banha no mundo vivido e na práxis para sua concretude (Freire, 1992).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58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4480" y="91440"/>
            <a:ext cx="7995920" cy="55168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500" b="1" dirty="0"/>
              <a:t>REFERÊNCIAS</a:t>
            </a:r>
            <a:endParaRPr lang="pt-BR" sz="1500" dirty="0"/>
          </a:p>
          <a:p>
            <a:pPr marL="114300" indent="0" algn="just">
              <a:buNone/>
            </a:pPr>
            <a:r>
              <a:rPr lang="pt-BR" sz="1500" dirty="0"/>
              <a:t>ADORNO, Theodor W. </a:t>
            </a:r>
            <a:r>
              <a:rPr lang="pt-BR" sz="1500" b="1" dirty="0"/>
              <a:t>Educação e emancipação</a:t>
            </a:r>
            <a:r>
              <a:rPr lang="pt-BR" sz="1500" dirty="0"/>
              <a:t>. Trad. Wolfgang Leo </a:t>
            </a:r>
            <a:r>
              <a:rPr lang="pt-BR" sz="1500" dirty="0" err="1"/>
              <a:t>Maar</a:t>
            </a:r>
            <a:r>
              <a:rPr lang="pt-BR" sz="1500" dirty="0"/>
              <a:t>. 3. ed. São Paulo: Paz e Terra, 2003.</a:t>
            </a:r>
          </a:p>
          <a:p>
            <a:pPr marL="114300" indent="0" algn="just">
              <a:buNone/>
            </a:pPr>
            <a:r>
              <a:rPr lang="pt-BR" sz="1500" dirty="0"/>
              <a:t>ANED. </a:t>
            </a:r>
            <a:r>
              <a:rPr lang="pt-BR" sz="1500" b="1" dirty="0"/>
              <a:t>ED no Brasil</a:t>
            </a:r>
            <a:r>
              <a:rPr lang="pt-BR" sz="1500" dirty="0"/>
              <a:t>. Disponível em &lt; </a:t>
            </a:r>
            <a:r>
              <a:rPr lang="pt-BR" sz="1500" dirty="0" err="1"/>
              <a:t>https</a:t>
            </a:r>
            <a:r>
              <a:rPr lang="pt-BR" sz="1500" dirty="0"/>
              <a:t>://</a:t>
            </a:r>
            <a:r>
              <a:rPr lang="pt-BR" sz="1500" dirty="0" err="1"/>
              <a:t>www.aned.org.br</a:t>
            </a:r>
            <a:r>
              <a:rPr lang="pt-BR" sz="1500" dirty="0"/>
              <a:t>/</a:t>
            </a:r>
            <a:r>
              <a:rPr lang="pt-BR" sz="1500" dirty="0" err="1"/>
              <a:t>conheca</a:t>
            </a:r>
            <a:r>
              <a:rPr lang="pt-BR" sz="1500" dirty="0"/>
              <a:t>/</a:t>
            </a:r>
            <a:r>
              <a:rPr lang="pt-BR" sz="1500" dirty="0" err="1"/>
              <a:t>ed</a:t>
            </a:r>
            <a:r>
              <a:rPr lang="pt-BR" sz="1500" dirty="0"/>
              <a:t>-no-brasil&gt; Acesso em 09/09/2019.</a:t>
            </a:r>
          </a:p>
          <a:p>
            <a:pPr marL="114300" indent="0" algn="just">
              <a:buNone/>
            </a:pPr>
            <a:r>
              <a:rPr lang="pt-BR" sz="1500" dirty="0"/>
              <a:t>ANTUNES, Ricardo. Introdução. In: MÉSZAROS, </a:t>
            </a:r>
            <a:r>
              <a:rPr lang="pt-BR" sz="1500" dirty="0" err="1"/>
              <a:t>István</a:t>
            </a:r>
            <a:r>
              <a:rPr lang="pt-BR" sz="1500" dirty="0"/>
              <a:t>. </a:t>
            </a:r>
            <a:r>
              <a:rPr lang="pt-BR" sz="1500" b="1" dirty="0"/>
              <a:t>A crise estrutural do capital</a:t>
            </a:r>
            <a:r>
              <a:rPr lang="pt-BR" sz="1500" dirty="0"/>
              <a:t>. São Paulo: </a:t>
            </a:r>
            <a:r>
              <a:rPr lang="pt-BR" sz="1500" dirty="0" err="1"/>
              <a:t>Boitempo</a:t>
            </a:r>
            <a:r>
              <a:rPr lang="pt-BR" sz="1500" dirty="0"/>
              <a:t>, 2011.</a:t>
            </a:r>
          </a:p>
          <a:p>
            <a:pPr marL="114300" indent="0" algn="just">
              <a:buNone/>
            </a:pPr>
            <a:r>
              <a:rPr lang="pt-BR" sz="1500" dirty="0"/>
              <a:t>APPLE, Michael W. </a:t>
            </a:r>
            <a:r>
              <a:rPr lang="pt-BR" sz="1500" b="1" dirty="0"/>
              <a:t>Educando à direita</a:t>
            </a:r>
            <a:r>
              <a:rPr lang="pt-BR" sz="1500" dirty="0"/>
              <a:t>: mercados, padrões, deus e desigualdade. Tradução de Dinah de Abreu Azevedo. São Paulo: Cortez; Instituto Paulo Freire, 2003.</a:t>
            </a:r>
          </a:p>
          <a:p>
            <a:pPr marL="114300" indent="0" algn="just">
              <a:buNone/>
            </a:pPr>
            <a:r>
              <a:rPr lang="pt-BR" sz="1500" dirty="0"/>
              <a:t>APPLE, Michael W. Fazendo o trabalho de deus: ensino domiciliar e trabalho de gênero. In APPLE, Michael W.; BALL, Stephen J.; GANDIN. </a:t>
            </a:r>
            <a:r>
              <a:rPr lang="pt-BR" sz="1500" dirty="0" err="1"/>
              <a:t>Luís</a:t>
            </a:r>
            <a:r>
              <a:rPr lang="pt-BR" sz="1500" dirty="0"/>
              <a:t> Armando (</a:t>
            </a:r>
            <a:r>
              <a:rPr lang="pt-BR" sz="1500" dirty="0" err="1"/>
              <a:t>orgs</a:t>
            </a:r>
            <a:r>
              <a:rPr lang="pt-BR" sz="1500" dirty="0"/>
              <a:t>). </a:t>
            </a:r>
            <a:r>
              <a:rPr lang="pt-BR" sz="1500" b="1" dirty="0"/>
              <a:t>Sociologia da educação</a:t>
            </a:r>
            <a:r>
              <a:rPr lang="pt-BR" sz="1500" dirty="0"/>
              <a:t>: </a:t>
            </a:r>
            <a:r>
              <a:rPr lang="pt-BR" sz="1500" dirty="0" err="1"/>
              <a:t>análise</a:t>
            </a:r>
            <a:r>
              <a:rPr lang="pt-BR" sz="1500" dirty="0"/>
              <a:t> internacional. </a:t>
            </a:r>
            <a:r>
              <a:rPr lang="pt-BR" sz="1500" dirty="0" err="1"/>
              <a:t>Tradução</a:t>
            </a:r>
            <a:r>
              <a:rPr lang="pt-BR" sz="1500" dirty="0"/>
              <a:t> de Cristina Monteiro. Porto Alegre: Penso, 2013.</a:t>
            </a:r>
          </a:p>
          <a:p>
            <a:pPr marL="114300" indent="0" algn="just">
              <a:buNone/>
            </a:pPr>
            <a:r>
              <a:rPr lang="pt-BR" sz="1500" dirty="0"/>
              <a:t>CÂMARA FEDERAL. </a:t>
            </a:r>
            <a:r>
              <a:rPr lang="pt-BR" sz="1500" b="1" dirty="0"/>
              <a:t>Projeto de lei </a:t>
            </a:r>
            <a:r>
              <a:rPr lang="pt-BR" sz="1500" b="1" dirty="0" err="1"/>
              <a:t>n</a:t>
            </a:r>
            <a:r>
              <a:rPr lang="pt-BR" sz="1500" b="1" dirty="0"/>
              <a:t>. 7180, de 2014</a:t>
            </a:r>
            <a:r>
              <a:rPr lang="pt-BR" sz="1500" dirty="0"/>
              <a:t>. Disponível em &lt; </a:t>
            </a:r>
            <a:r>
              <a:rPr lang="pt-BR" sz="1500" dirty="0" err="1"/>
              <a:t>https</a:t>
            </a:r>
            <a:r>
              <a:rPr lang="pt-BR" sz="1500" dirty="0"/>
              <a:t>://</a:t>
            </a:r>
            <a:r>
              <a:rPr lang="pt-BR" sz="1500" dirty="0" err="1"/>
              <a:t>www.camara.leg.br</a:t>
            </a:r>
            <a:r>
              <a:rPr lang="pt-BR" sz="1500" dirty="0"/>
              <a:t>/</a:t>
            </a:r>
            <a:r>
              <a:rPr lang="pt-BR" sz="1500" dirty="0" err="1"/>
              <a:t>proposicoesWeb</a:t>
            </a:r>
            <a:r>
              <a:rPr lang="pt-BR" sz="1500" dirty="0"/>
              <a:t>/</a:t>
            </a:r>
            <a:r>
              <a:rPr lang="pt-BR" sz="1500" dirty="0" err="1"/>
              <a:t>fichadetramitacao?idProposicao</a:t>
            </a:r>
            <a:r>
              <a:rPr lang="pt-BR" sz="1500" dirty="0"/>
              <a:t>=606722&gt; </a:t>
            </a:r>
          </a:p>
          <a:p>
            <a:pPr marL="114300" indent="0" algn="just">
              <a:buNone/>
            </a:pPr>
            <a:r>
              <a:rPr lang="pt-BR" sz="1500" dirty="0"/>
              <a:t>CÂMARA FEDERAL. </a:t>
            </a:r>
            <a:r>
              <a:rPr lang="pt-BR" sz="1500" b="1" dirty="0"/>
              <a:t>Projeto de lei </a:t>
            </a:r>
            <a:r>
              <a:rPr lang="pt-BR" sz="1500" b="1" dirty="0" err="1"/>
              <a:t>n</a:t>
            </a:r>
            <a:r>
              <a:rPr lang="pt-BR" sz="1500" b="1" dirty="0"/>
              <a:t>. 2401, de 2019</a:t>
            </a:r>
            <a:r>
              <a:rPr lang="pt-BR" sz="1500" dirty="0"/>
              <a:t>. Disponível em &lt; </a:t>
            </a:r>
            <a:r>
              <a:rPr lang="pt-BR" sz="1500" dirty="0" err="1"/>
              <a:t>https</a:t>
            </a:r>
            <a:r>
              <a:rPr lang="pt-BR" sz="1500" dirty="0"/>
              <a:t>://</a:t>
            </a:r>
            <a:r>
              <a:rPr lang="pt-BR" sz="1500" dirty="0" err="1"/>
              <a:t>www.camara.leg.br</a:t>
            </a:r>
            <a:r>
              <a:rPr lang="pt-BR" sz="1500" dirty="0"/>
              <a:t>/</a:t>
            </a:r>
            <a:r>
              <a:rPr lang="pt-BR" sz="1500" dirty="0" err="1"/>
              <a:t>proposicoesWeb</a:t>
            </a:r>
            <a:r>
              <a:rPr lang="pt-BR" sz="1500" dirty="0"/>
              <a:t>/</a:t>
            </a:r>
            <a:r>
              <a:rPr lang="pt-BR" sz="1500" dirty="0" err="1"/>
              <a:t>prop_mostrarintegra?codteor</a:t>
            </a:r>
            <a:r>
              <a:rPr lang="pt-BR" sz="1500" dirty="0"/>
              <a:t>=1734553&amp;filename=PL+2401/2019&gt; </a:t>
            </a:r>
          </a:p>
          <a:p>
            <a:pPr marL="114300" indent="0" algn="just">
              <a:buNone/>
            </a:pPr>
            <a:r>
              <a:rPr lang="pt-BR" sz="1500" dirty="0"/>
              <a:t>CARTA CAPITAL (2018). Os evangélicos pensam como a bancada evangélica? Disponível em &lt;</a:t>
            </a:r>
            <a:r>
              <a:rPr lang="pt-BR" sz="1500" dirty="0" err="1"/>
              <a:t>https</a:t>
            </a:r>
            <a:r>
              <a:rPr lang="pt-BR" sz="1500" dirty="0"/>
              <a:t>://</a:t>
            </a:r>
            <a:r>
              <a:rPr lang="pt-BR" sz="1500" dirty="0" err="1"/>
              <a:t>www.cartacapital.com.br</a:t>
            </a:r>
            <a:r>
              <a:rPr lang="pt-BR" sz="1500" dirty="0"/>
              <a:t>/politica/os-evangelicos-pensam-como-a-bancada-evangelica.1&gt; </a:t>
            </a:r>
          </a:p>
          <a:p>
            <a:pPr marL="114300" indent="0" algn="just">
              <a:buNone/>
            </a:pPr>
            <a:r>
              <a:rPr lang="pt-BR" sz="1500" dirty="0"/>
              <a:t>FREIRE, Paulo. </a:t>
            </a:r>
            <a:r>
              <a:rPr lang="pt-BR" sz="1500" b="1" dirty="0"/>
              <a:t>Pedagogia da esperança</a:t>
            </a:r>
            <a:r>
              <a:rPr lang="pt-BR" sz="1500" dirty="0"/>
              <a:t>: um reencontro com a Pedagogia do oprimido. Rio de Janeiro: Paz e Terra, 1992.</a:t>
            </a:r>
          </a:p>
          <a:p>
            <a:pPr marL="114300" indent="0" algn="just">
              <a:buNone/>
            </a:pPr>
            <a:r>
              <a:rPr lang="pt-BR" sz="1500" dirty="0"/>
              <a:t>FREIRE, Paulo. </a:t>
            </a:r>
            <a:r>
              <a:rPr lang="pt-BR" sz="1500" b="1" dirty="0"/>
              <a:t>Pedagogia da indignação</a:t>
            </a:r>
            <a:r>
              <a:rPr lang="pt-BR" sz="1500" dirty="0"/>
              <a:t>: cartas pedagógicas e outros escritos. São Paulo: UNESP, 2000.</a:t>
            </a:r>
          </a:p>
          <a:p>
            <a:pPr marL="114300" indent="0" algn="just">
              <a:buNone/>
            </a:pPr>
            <a:r>
              <a:rPr lang="pt-BR" sz="1500" dirty="0"/>
              <a:t>FREIRE, Paulo. </a:t>
            </a:r>
            <a:r>
              <a:rPr lang="pt-BR" sz="1500" b="1" dirty="0"/>
              <a:t>Pedagogia do oprimido</a:t>
            </a:r>
            <a:r>
              <a:rPr lang="pt-BR" sz="1500" dirty="0"/>
              <a:t>. 41. ed. Rio de Janeiro: Paz e Terra, 2005.</a:t>
            </a:r>
          </a:p>
          <a:p>
            <a:pPr marL="114300" indent="0" algn="just">
              <a:buNone/>
            </a:pPr>
            <a:r>
              <a:rPr lang="pt-BR" sz="1500" dirty="0"/>
              <a:t>FRIGOTTO, Gaudêncio. </a:t>
            </a:r>
            <a:r>
              <a:rPr lang="pt-BR" sz="1500" b="1" dirty="0"/>
              <a:t>Educação e a crise do capitalismo real</a:t>
            </a:r>
            <a:r>
              <a:rPr lang="pt-BR" sz="1500" dirty="0"/>
              <a:t>. 4. ed. São Paulo, Cortez, 2000.</a:t>
            </a:r>
          </a:p>
        </p:txBody>
      </p:sp>
    </p:spTree>
    <p:extLst>
      <p:ext uri="{BB962C8B-B14F-4D97-AF65-F5344CB8AC3E}">
        <p14:creationId xmlns:p14="http://schemas.microsoft.com/office/powerpoint/2010/main" val="4219375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3200" y="132080"/>
            <a:ext cx="8229600" cy="54762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b="1" dirty="0"/>
              <a:t>REFERÊNCIAS</a:t>
            </a:r>
          </a:p>
          <a:p>
            <a:pPr marL="114300" indent="0">
              <a:buNone/>
            </a:pPr>
            <a:endParaRPr lang="pt-BR" sz="1600" dirty="0"/>
          </a:p>
          <a:p>
            <a:pPr marL="114300" indent="0">
              <a:buNone/>
            </a:pPr>
            <a:r>
              <a:rPr lang="pt-BR" sz="1600" dirty="0"/>
              <a:t>G1. </a:t>
            </a:r>
            <a:r>
              <a:rPr lang="pt-BR" sz="1600" b="1" dirty="0"/>
              <a:t>Família do RS vai ao STF para ter o direito de educar os filhos em casa</a:t>
            </a:r>
            <a:r>
              <a:rPr lang="pt-BR" sz="1600" dirty="0"/>
              <a:t>. Disponível em &lt; </a:t>
            </a:r>
            <a:r>
              <a:rPr lang="pt-BR" sz="1600" dirty="0" err="1"/>
              <a:t>http</a:t>
            </a:r>
            <a:r>
              <a:rPr lang="pt-BR" sz="1600" dirty="0"/>
              <a:t>://g1.globo.com/</a:t>
            </a:r>
            <a:r>
              <a:rPr lang="pt-BR" sz="1600" dirty="0" err="1"/>
              <a:t>rs</a:t>
            </a:r>
            <a:r>
              <a:rPr lang="pt-BR" sz="1600" dirty="0"/>
              <a:t>/rio-grande-do-sul/noticia/2015/06/familia-do-rs-vai-ao-stf-para-ter-o-direito-de-educar-os-filhos-em-casa.html&gt; </a:t>
            </a:r>
          </a:p>
          <a:p>
            <a:pPr marL="114300" indent="0">
              <a:buNone/>
            </a:pPr>
            <a:r>
              <a:rPr lang="pt-BR" sz="1600" dirty="0"/>
              <a:t>MARX, Karl; ENGELS, Friedrich. </a:t>
            </a:r>
            <a:r>
              <a:rPr lang="pt-BR" sz="1600" b="1" dirty="0"/>
              <a:t>A ideologia alemã: c</a:t>
            </a:r>
            <a:r>
              <a:rPr lang="pt-BR" sz="1600" dirty="0"/>
              <a:t>rítica da mais recente filosofia alemã em seus representantes </a:t>
            </a:r>
            <a:r>
              <a:rPr lang="pt-BR" sz="1600" dirty="0" err="1"/>
              <a:t>Feuerbach</a:t>
            </a:r>
            <a:r>
              <a:rPr lang="pt-BR" sz="1600" dirty="0"/>
              <a:t>, B. Bauer e </a:t>
            </a:r>
            <a:r>
              <a:rPr lang="pt-BR" sz="1600" dirty="0" err="1"/>
              <a:t>Stirner</a:t>
            </a:r>
            <a:r>
              <a:rPr lang="pt-BR" sz="1600" dirty="0"/>
              <a:t>, e do socialismo alemão em seus diferentes profetas (1845-1846). Trad. Rubens Eberle; Nélio Schneider; Luciano </a:t>
            </a:r>
            <a:r>
              <a:rPr lang="pt-BR" sz="1600" dirty="0" err="1"/>
              <a:t>Martorano</a:t>
            </a:r>
            <a:r>
              <a:rPr lang="pt-BR" sz="1600" dirty="0"/>
              <a:t>. São Paulo: </a:t>
            </a:r>
            <a:r>
              <a:rPr lang="pt-BR" sz="1600" dirty="0" err="1"/>
              <a:t>Boitempo</a:t>
            </a:r>
            <a:r>
              <a:rPr lang="pt-BR" sz="1600" dirty="0"/>
              <a:t>, 2017.</a:t>
            </a:r>
          </a:p>
          <a:p>
            <a:pPr marL="114300" indent="0">
              <a:buNone/>
            </a:pPr>
            <a:r>
              <a:rPr lang="pt-BR" sz="1600" dirty="0"/>
              <a:t>MIGUEL, Luís Felipe. Da “doutrinação marxista” à "ideologia de gênero" - Escola Sem Partido e as leis da mordaça no parlamento brasileiro. </a:t>
            </a:r>
            <a:r>
              <a:rPr lang="pt-BR" sz="1600" b="1" dirty="0"/>
              <a:t>Revista Direito e Práxis</a:t>
            </a:r>
            <a:r>
              <a:rPr lang="pt-BR" sz="1600" dirty="0"/>
              <a:t>. vol. 7, </a:t>
            </a:r>
            <a:r>
              <a:rPr lang="pt-BR" sz="1600" dirty="0" err="1"/>
              <a:t>n</a:t>
            </a:r>
            <a:r>
              <a:rPr lang="pt-BR" sz="1600" dirty="0"/>
              <a:t>. 15. Rio de Janeiro: 2016, pp. 590-621.</a:t>
            </a:r>
          </a:p>
          <a:p>
            <a:pPr marL="114300" indent="0">
              <a:buNone/>
            </a:pPr>
            <a:r>
              <a:rPr lang="pt-BR" sz="1600" dirty="0"/>
              <a:t>MOVIMENTO ESCOLA SEM PARTIDO. </a:t>
            </a:r>
            <a:r>
              <a:rPr lang="pt-BR" sz="1600" b="1" dirty="0"/>
              <a:t>Por uma lei contra o abuso da liberdade de ensinar</a:t>
            </a:r>
            <a:r>
              <a:rPr lang="pt-BR" sz="1600" dirty="0"/>
              <a:t>. Disponível em &lt; </a:t>
            </a:r>
            <a:r>
              <a:rPr lang="pt-BR" sz="1600" dirty="0" err="1"/>
              <a:t>https</a:t>
            </a:r>
            <a:r>
              <a:rPr lang="pt-BR" sz="1600" dirty="0"/>
              <a:t>://</a:t>
            </a:r>
            <a:r>
              <a:rPr lang="pt-BR" sz="1600" dirty="0" err="1"/>
              <a:t>www.programaescolasempartido.org</a:t>
            </a:r>
            <a:r>
              <a:rPr lang="pt-BR" sz="1600" dirty="0"/>
              <a:t>/&gt; Acesso em 06/09/2019.</a:t>
            </a:r>
          </a:p>
          <a:p>
            <a:pPr marL="114300" indent="0">
              <a:buNone/>
            </a:pPr>
            <a:r>
              <a:rPr lang="pt-BR" sz="1600" dirty="0"/>
              <a:t>MPF. </a:t>
            </a:r>
            <a:r>
              <a:rPr lang="pt-BR" sz="1600" b="1" dirty="0"/>
              <a:t>Ação direta de inconstitucionalidade 4.439 </a:t>
            </a:r>
            <a:r>
              <a:rPr lang="pt-BR" sz="1600" dirty="0"/>
              <a:t>(petição inicial). Disponível em &lt;</a:t>
            </a:r>
            <a:r>
              <a:rPr lang="pt-BR" sz="1600" dirty="0" err="1"/>
              <a:t>http</a:t>
            </a:r>
            <a:r>
              <a:rPr lang="pt-BR" sz="1600" dirty="0"/>
              <a:t>://</a:t>
            </a:r>
            <a:r>
              <a:rPr lang="pt-BR" sz="1600" dirty="0" err="1"/>
              <a:t>redir.stf.jus.br</a:t>
            </a:r>
            <a:r>
              <a:rPr lang="pt-BR" sz="1600" dirty="0"/>
              <a:t>/</a:t>
            </a:r>
            <a:r>
              <a:rPr lang="pt-BR" sz="1600" dirty="0" err="1"/>
              <a:t>estfvisualizadorpub</a:t>
            </a:r>
            <a:r>
              <a:rPr lang="pt-BR" sz="1600" dirty="0"/>
              <a:t>/</a:t>
            </a:r>
            <a:r>
              <a:rPr lang="pt-BR" sz="1600" dirty="0" err="1"/>
              <a:t>jsp</a:t>
            </a:r>
            <a:r>
              <a:rPr lang="pt-BR" sz="1600" dirty="0"/>
              <a:t>/</a:t>
            </a:r>
            <a:r>
              <a:rPr lang="pt-BR" sz="1600" dirty="0" err="1"/>
              <a:t>consultarprocessoeletronico</a:t>
            </a:r>
            <a:r>
              <a:rPr lang="pt-BR" sz="1600" dirty="0"/>
              <a:t>/</a:t>
            </a:r>
            <a:r>
              <a:rPr lang="pt-BR" sz="1600" dirty="0" err="1"/>
              <a:t>ConsultarProcessoEletronico.jsf?seqobjetoincidente</a:t>
            </a:r>
            <a:r>
              <a:rPr lang="pt-BR" sz="1600" dirty="0"/>
              <a:t>=3926392&gt; RATZINGER, Joseph; AMATO, Ângelo. </a:t>
            </a:r>
            <a:r>
              <a:rPr lang="pt-BR" sz="1600" b="1" dirty="0"/>
              <a:t>Carta aos Bispos da Igreja Católica sobre a colaboração do homem e da mulher na igreja e no mundo</a:t>
            </a:r>
            <a:r>
              <a:rPr lang="pt-BR" sz="1600" dirty="0"/>
              <a:t>. Disponível em &lt; </a:t>
            </a:r>
            <a:r>
              <a:rPr lang="pt-BR" sz="1600" dirty="0" err="1"/>
              <a:t>http</a:t>
            </a:r>
            <a:r>
              <a:rPr lang="pt-BR" sz="1600" dirty="0"/>
              <a:t>://</a:t>
            </a:r>
            <a:r>
              <a:rPr lang="pt-BR" sz="1600" dirty="0" err="1"/>
              <a:t>www.vatican.va</a:t>
            </a:r>
            <a:r>
              <a:rPr lang="pt-BR" sz="1600" dirty="0"/>
              <a:t>/</a:t>
            </a:r>
            <a:r>
              <a:rPr lang="pt-BR" sz="1600" dirty="0" err="1"/>
              <a:t>roman_curia</a:t>
            </a:r>
            <a:r>
              <a:rPr lang="pt-BR" sz="1600" dirty="0"/>
              <a:t>/</a:t>
            </a:r>
            <a:r>
              <a:rPr lang="pt-BR" sz="1600" dirty="0" err="1"/>
              <a:t>congregations</a:t>
            </a:r>
            <a:r>
              <a:rPr lang="pt-BR" sz="1600" dirty="0"/>
              <a:t>/</a:t>
            </a:r>
            <a:r>
              <a:rPr lang="pt-BR" sz="1600" dirty="0" err="1"/>
              <a:t>cfaith</a:t>
            </a:r>
            <a:r>
              <a:rPr lang="pt-BR" sz="1600" dirty="0"/>
              <a:t>/</a:t>
            </a:r>
            <a:r>
              <a:rPr lang="pt-BR" sz="1600" dirty="0" err="1"/>
              <a:t>documents</a:t>
            </a:r>
            <a:r>
              <a:rPr lang="pt-BR" sz="1600" dirty="0"/>
              <a:t>/rc_con_cfaith_doc_20040731_collaboration_po.html&gt; </a:t>
            </a:r>
          </a:p>
          <a:p>
            <a:pPr marL="114300" indent="0">
              <a:buNone/>
            </a:pPr>
            <a:r>
              <a:rPr lang="pt-BR" sz="1600" dirty="0"/>
              <a:t>SENADO. </a:t>
            </a:r>
            <a:r>
              <a:rPr lang="pt-BR" sz="1600" b="1" dirty="0"/>
              <a:t>Projeto de lei do Senado </a:t>
            </a:r>
            <a:r>
              <a:rPr lang="pt-BR" sz="1600" b="1" dirty="0" err="1"/>
              <a:t>n°</a:t>
            </a:r>
            <a:r>
              <a:rPr lang="pt-BR" sz="1600" b="1" dirty="0"/>
              <a:t> 193, de 2016</a:t>
            </a:r>
            <a:r>
              <a:rPr lang="pt-BR" sz="1600" dirty="0"/>
              <a:t>. Disponível em &lt; </a:t>
            </a:r>
            <a:r>
              <a:rPr lang="pt-BR" sz="1600" u="sng" dirty="0">
                <a:hlinkClick r:id="rId2"/>
              </a:rPr>
              <a:t>https://www25.senado.leg.br/web/atividade/materias/-/materia/125666</a:t>
            </a:r>
            <a:r>
              <a:rPr lang="pt-BR" sz="1600" dirty="0"/>
              <a:t>&gt;</a:t>
            </a:r>
          </a:p>
          <a:p>
            <a:pPr marL="114300" indent="0">
              <a:buNone/>
            </a:pPr>
            <a:r>
              <a:rPr lang="pt-BR" sz="1600" dirty="0"/>
              <a:t>STF. </a:t>
            </a:r>
            <a:r>
              <a:rPr lang="pt-BR" sz="1600" b="1" dirty="0"/>
              <a:t>Recurso </a:t>
            </a:r>
            <a:r>
              <a:rPr lang="pt-BR" sz="1600" b="1" dirty="0" err="1"/>
              <a:t>Extraordinário</a:t>
            </a:r>
            <a:r>
              <a:rPr lang="pt-BR" sz="1600" b="1" dirty="0"/>
              <a:t> 888.815 Rio Grande do Sul</a:t>
            </a:r>
            <a:r>
              <a:rPr lang="pt-BR" sz="1600" dirty="0"/>
              <a:t>. Disponível em &lt; Disponível em &lt; </a:t>
            </a:r>
            <a:r>
              <a:rPr lang="pt-BR" sz="1600" dirty="0" err="1"/>
              <a:t>https</a:t>
            </a:r>
            <a:r>
              <a:rPr lang="pt-BR" sz="1600" dirty="0"/>
              <a:t>://www25.senado.leg.br/web/atividade/</a:t>
            </a:r>
            <a:r>
              <a:rPr lang="pt-BR" sz="1600" dirty="0" err="1"/>
              <a:t>materias</a:t>
            </a:r>
            <a:r>
              <a:rPr lang="pt-BR" sz="1600" dirty="0"/>
              <a:t>/-/</a:t>
            </a:r>
            <a:r>
              <a:rPr lang="pt-BR" sz="1600" dirty="0" err="1"/>
              <a:t>materia</a:t>
            </a:r>
            <a:r>
              <a:rPr lang="pt-BR" sz="1600" dirty="0"/>
              <a:t>/125666&gt;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494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1175"/>
            <a:ext cx="9144000" cy="354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87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257358"/>
            <a:ext cx="7620000" cy="1143000"/>
          </a:xfrm>
        </p:spPr>
        <p:txBody>
          <a:bodyPr/>
          <a:lstStyle/>
          <a:p>
            <a:pPr algn="r"/>
            <a:r>
              <a:rPr lang="en-US" dirty="0"/>
              <a:t>Obrigado!</a:t>
            </a:r>
            <a:br>
              <a:rPr lang="en-US" dirty="0"/>
            </a:br>
            <a:r>
              <a:rPr lang="en-US" dirty="0" err="1"/>
              <a:t>zanardi@pucminas.br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8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180" y="3235594"/>
            <a:ext cx="3539258" cy="1620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23" y="4495800"/>
            <a:ext cx="3810000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7032" y="401780"/>
            <a:ext cx="3842376" cy="1731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562739">
            <a:off x="284629" y="946470"/>
            <a:ext cx="3242896" cy="17162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5650" y="4006613"/>
            <a:ext cx="3238500" cy="2413000"/>
          </a:xfrm>
          <a:prstGeom prst="rect">
            <a:avLst/>
          </a:prstGeom>
        </p:spPr>
      </p:pic>
      <p:pic>
        <p:nvPicPr>
          <p:cNvPr id="10" name="Picture 9" descr="images-11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883" y="2047838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768158"/>
            <a:ext cx="7620000" cy="1143000"/>
          </a:xfrm>
        </p:spPr>
        <p:txBody>
          <a:bodyPr/>
          <a:lstStyle/>
          <a:p>
            <a:pPr algn="just"/>
            <a:r>
              <a:rPr lang="pt-BR" i="1" dirty="0"/>
              <a:t>Para as empresas, “a educação </a:t>
            </a:r>
            <a:r>
              <a:rPr lang="pt-BR" b="1" i="1" dirty="0"/>
              <a:t>é </a:t>
            </a:r>
            <a:r>
              <a:rPr lang="pt-BR" i="1" dirty="0"/>
              <a:t>um negócio e não deve ser tratado de forma diferente de nenhum outro negócio.”</a:t>
            </a:r>
            <a:br>
              <a:rPr lang="pt-BR" dirty="0"/>
            </a:br>
            <a:r>
              <a:rPr lang="pt-BR" dirty="0"/>
              <a:t> (Apple, 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4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278"/>
            <a:ext cx="7620000" cy="1143000"/>
          </a:xfrm>
        </p:spPr>
        <p:txBody>
          <a:bodyPr/>
          <a:lstStyle/>
          <a:p>
            <a:pPr algn="ctr"/>
            <a:r>
              <a:rPr lang="en-US" dirty="0"/>
              <a:t>A </a:t>
            </a:r>
            <a:r>
              <a:rPr lang="en-US" dirty="0" err="1"/>
              <a:t>Aliança</a:t>
            </a:r>
            <a:r>
              <a:rPr lang="en-US" dirty="0"/>
              <a:t> </a:t>
            </a:r>
            <a:r>
              <a:rPr lang="en-US" dirty="0" err="1"/>
              <a:t>conservadora</a:t>
            </a:r>
            <a:r>
              <a:rPr lang="en-US" dirty="0"/>
              <a:t> e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avanço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</a:t>
            </a:r>
            <a:r>
              <a:rPr lang="en-US" dirty="0" err="1"/>
              <a:t>currículo</a:t>
            </a:r>
            <a:r>
              <a:rPr lang="en-US" dirty="0"/>
              <a:t> escolar</a:t>
            </a:r>
          </a:p>
        </p:txBody>
      </p:sp>
    </p:spTree>
    <p:extLst>
      <p:ext uri="{BB962C8B-B14F-4D97-AF65-F5344CB8AC3E}">
        <p14:creationId xmlns:p14="http://schemas.microsoft.com/office/powerpoint/2010/main" val="46523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neoliberais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E54F38-602E-4F13-88D1-B3878A6E4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Quem são seus representantes?</a:t>
            </a:r>
          </a:p>
          <a:p>
            <a:pPr algn="just"/>
            <a:r>
              <a:rPr lang="pt-BR" sz="3200" dirty="0"/>
              <a:t>Suas pautas para educação:</a:t>
            </a:r>
          </a:p>
          <a:p>
            <a:pPr lvl="1" algn="just"/>
            <a:r>
              <a:rPr lang="pt-BR" sz="3200" dirty="0"/>
              <a:t>Liberdade de escolha;</a:t>
            </a:r>
          </a:p>
          <a:p>
            <a:pPr lvl="1" algn="just"/>
            <a:r>
              <a:rPr lang="pt-BR" sz="3200" dirty="0"/>
              <a:t>Igualdade de oportunidades;</a:t>
            </a:r>
          </a:p>
          <a:p>
            <a:pPr lvl="1" algn="just"/>
            <a:r>
              <a:rPr lang="pt-BR" sz="3200" dirty="0"/>
              <a:t>Da Empregabilidade ao Empreendedorismo.</a:t>
            </a:r>
          </a:p>
        </p:txBody>
      </p:sp>
    </p:spTree>
    <p:extLst>
      <p:ext uri="{BB962C8B-B14F-4D97-AF65-F5344CB8AC3E}">
        <p14:creationId xmlns:p14="http://schemas.microsoft.com/office/powerpoint/2010/main" val="84410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neoconservadores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7EBBF8-6290-4D19-958C-AE39767A8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Quem são?</a:t>
            </a:r>
          </a:p>
          <a:p>
            <a:r>
              <a:rPr lang="pt-BR" sz="3200" dirty="0"/>
              <a:t>Suas pautas</a:t>
            </a:r>
          </a:p>
          <a:p>
            <a:pPr lvl="1"/>
            <a:r>
              <a:rPr lang="pt-BR" sz="3200" dirty="0"/>
              <a:t>Ideologia de gênero; </a:t>
            </a:r>
          </a:p>
          <a:p>
            <a:pPr lvl="1"/>
            <a:r>
              <a:rPr lang="pt-BR" sz="3200" dirty="0"/>
              <a:t>Escola Sem Partido;</a:t>
            </a:r>
          </a:p>
          <a:p>
            <a:pPr lvl="1"/>
            <a:r>
              <a:rPr lang="pt-BR" sz="3200" dirty="0"/>
              <a:t>Patriotismo/Escola Cívico-militar.</a:t>
            </a:r>
          </a:p>
        </p:txBody>
      </p:sp>
    </p:spTree>
    <p:extLst>
      <p:ext uri="{BB962C8B-B14F-4D97-AF65-F5344CB8AC3E}">
        <p14:creationId xmlns:p14="http://schemas.microsoft.com/office/powerpoint/2010/main" val="343630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fundamentalistas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53F0C6-0BBC-4C31-9FDC-CA77DBD06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Quem</a:t>
            </a:r>
            <a:r>
              <a:rPr lang="en-US" sz="3200" dirty="0"/>
              <a:t> </a:t>
            </a:r>
            <a:r>
              <a:rPr lang="en-US" sz="3200" dirty="0" err="1"/>
              <a:t>são</a:t>
            </a:r>
            <a:r>
              <a:rPr lang="en-US" sz="3200" dirty="0"/>
              <a:t>?</a:t>
            </a:r>
          </a:p>
          <a:p>
            <a:r>
              <a:rPr lang="en-US" sz="3200" dirty="0" err="1"/>
              <a:t>Suas</a:t>
            </a:r>
            <a:r>
              <a:rPr lang="en-US" sz="3200" dirty="0"/>
              <a:t> </a:t>
            </a:r>
            <a:r>
              <a:rPr lang="en-US" sz="3200" dirty="0" err="1"/>
              <a:t>pautas</a:t>
            </a:r>
            <a:endParaRPr lang="en-US" sz="3200" dirty="0"/>
          </a:p>
          <a:p>
            <a:pPr lvl="1"/>
            <a:r>
              <a:rPr lang="en-US" sz="3200" dirty="0" err="1"/>
              <a:t>Proselitismo</a:t>
            </a:r>
            <a:r>
              <a:rPr lang="en-US" sz="3200" dirty="0"/>
              <a:t> religioso;</a:t>
            </a:r>
          </a:p>
          <a:p>
            <a:pPr lvl="1"/>
            <a:r>
              <a:rPr lang="en-US" sz="3200" dirty="0" err="1"/>
              <a:t>Educação</a:t>
            </a:r>
            <a:r>
              <a:rPr lang="en-US" sz="3200" dirty="0"/>
              <a:t> </a:t>
            </a:r>
            <a:r>
              <a:rPr lang="en-US" sz="3200" dirty="0" err="1"/>
              <a:t>domiciliar</a:t>
            </a:r>
            <a:r>
              <a:rPr lang="en-US" sz="3200" dirty="0"/>
              <a:t>;</a:t>
            </a:r>
          </a:p>
          <a:p>
            <a:pPr lvl="1"/>
            <a:r>
              <a:rPr lang="en-US" sz="3200" dirty="0" err="1"/>
              <a:t>Família</a:t>
            </a:r>
            <a:r>
              <a:rPr lang="en-US" sz="3200" dirty="0"/>
              <a:t> </a:t>
            </a:r>
            <a:r>
              <a:rPr lang="en-US" sz="3200" dirty="0" err="1"/>
              <a:t>tradicional</a:t>
            </a:r>
            <a:r>
              <a:rPr lang="en-US" sz="3200" dirty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1932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09" y="2398078"/>
            <a:ext cx="7950591" cy="1143000"/>
          </a:xfrm>
        </p:spPr>
        <p:txBody>
          <a:bodyPr/>
          <a:lstStyle/>
          <a:p>
            <a:pPr algn="ctr"/>
            <a:r>
              <a:rPr lang="en-US" dirty="0"/>
              <a:t>Para </a:t>
            </a:r>
            <a:r>
              <a:rPr lang="en-US" dirty="0" err="1"/>
              <a:t>onde</a:t>
            </a:r>
            <a:r>
              <a:rPr lang="en-US" dirty="0"/>
              <a:t> a “</a:t>
            </a:r>
            <a:r>
              <a:rPr lang="en-US" dirty="0" err="1"/>
              <a:t>onda</a:t>
            </a:r>
            <a:r>
              <a:rPr lang="en-US" dirty="0"/>
              <a:t>” converge?</a:t>
            </a:r>
          </a:p>
        </p:txBody>
      </p:sp>
    </p:spTree>
    <p:extLst>
      <p:ext uri="{BB962C8B-B14F-4D97-AF65-F5344CB8AC3E}">
        <p14:creationId xmlns:p14="http://schemas.microsoft.com/office/powerpoint/2010/main" val="3402707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94</TotalTime>
  <Words>926</Words>
  <Application>Microsoft Office PowerPoint</Application>
  <PresentationFormat>Apresentação na tela (4:3)</PresentationFormat>
  <Paragraphs>57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Wingdings 2</vt:lpstr>
      <vt:lpstr>Adjacency</vt:lpstr>
      <vt:lpstr>REPENSANDO O CURRÍCULO A organização escolar: entre a formação humana e a mercantilização da educação  </vt:lpstr>
      <vt:lpstr>Apresentação do PowerPoint</vt:lpstr>
      <vt:lpstr>Apresentação do PowerPoint</vt:lpstr>
      <vt:lpstr>Para as empresas, “a educação é um negócio e não deve ser tratado de forma diferente de nenhum outro negócio.”  (Apple, 2003)</vt:lpstr>
      <vt:lpstr>A Aliança conservadora e seu avanço sobre o currículo escolar</vt:lpstr>
      <vt:lpstr>Os neoliberais</vt:lpstr>
      <vt:lpstr>Os neoconservadores</vt:lpstr>
      <vt:lpstr>Os fundamentalistas</vt:lpstr>
      <vt:lpstr>Para onde a “onda” converge?</vt:lpstr>
      <vt:lpstr>Isolamento do sujeito no individualismo</vt:lpstr>
      <vt:lpstr>Lado outro, ...</vt:lpstr>
      <vt:lpstr>A fragmentação dos movimentos progressistas</vt:lpstr>
      <vt:lpstr>Classe, Gênero, Sexualidade, Ideologia, Discursos, etc.</vt:lpstr>
      <vt:lpstr>Educação para quê?</vt:lpstr>
      <vt:lpstr>“a exigência que Auschwitz não se repita é a primeira exigência para a educação.” (Adorno, 2003, p. 119)</vt:lpstr>
      <vt:lpstr> O primeiro pressuposto de toda a história humana é, naturalmente, a existência de indivíduos humanos vivos. </vt:lpstr>
      <vt:lpstr>A educação emancipadora é ato de resistência à onda conservadora na medida em que alimenta a esperança e a utopia.   A esperança que não se coloca como otimismo, mas como negação da desesperança, do fatalismo e da naturalização do que mundo que é.   Esperança para a perceber que o mundo está sendo e que a realidade se projeta a partir de interesses humanos. Esperança que não é idealista, pois se banha no mundo vivido e na práxis para sua concretude (Freire, 1992). </vt:lpstr>
      <vt:lpstr>Apresentação do PowerPoint</vt:lpstr>
      <vt:lpstr>Apresentação do PowerPoint</vt:lpstr>
      <vt:lpstr>Obrigado! zanardi@pucminas.br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REPENSANDO O CURRÍCULO A organização escolar: entre a formação humana e a mercantilização da educação  </dc:title>
  <dc:creator>. .</dc:creator>
  <cp:lastModifiedBy>Teodoro Zanardi</cp:lastModifiedBy>
  <cp:revision>11</cp:revision>
  <dcterms:created xsi:type="dcterms:W3CDTF">2019-09-24T11:35:55Z</dcterms:created>
  <dcterms:modified xsi:type="dcterms:W3CDTF">2019-09-25T09:58:50Z</dcterms:modified>
</cp:coreProperties>
</file>