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slides/slide142.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129.xml" ContentType="application/vnd.openxmlformats-officedocument.presentationml.slide+xml"/>
  <Override PartName="/ppt/slides/slide147.xml" ContentType="application/vnd.openxmlformats-officedocument.presentationml.slide+xml"/>
  <Override PartName="/ppt/slides/slide99.xml" ContentType="application/vnd.openxmlformats-officedocument.presentationml.slide+xml"/>
  <Override PartName="/ppt/slides/slide118.xml" ContentType="application/vnd.openxmlformats-officedocument.presentationml.slide+xml"/>
  <Override PartName="/ppt/slides/slide136.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slides/slide143.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32.xml" ContentType="application/vnd.openxmlformats-officedocument.presentationml.slide+xml"/>
  <Override PartName="/ppt/slides/slide150.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s/slide119.xml" ContentType="application/vnd.openxmlformats-officedocument.presentationml.slide+xml"/>
  <Override PartName="/ppt/slides/slide139.xml" ContentType="application/vnd.openxmlformats-officedocument.presentationml.slide+xml"/>
  <Override PartName="/ppt/slides/slide148.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117.xml" ContentType="application/vnd.openxmlformats-officedocument.presentationml.slide+xml"/>
  <Override PartName="/ppt/slides/slide126.xml" ContentType="application/vnd.openxmlformats-officedocument.presentationml.slide+xml"/>
  <Override PartName="/ppt/slides/slide128.xml" ContentType="application/vnd.openxmlformats-officedocument.presentationml.slide+xml"/>
  <Override PartName="/ppt/slides/slide137.xml" ContentType="application/vnd.openxmlformats-officedocument.presentationml.slide+xml"/>
  <Override PartName="/ppt/slides/slide146.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44.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s/slide140.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s/slide149.xml" ContentType="application/vnd.openxmlformats-officedocument.presentationml.slide+xml"/>
  <Override PartName="/ppt/slideLayouts/slideLayout11.xml" ContentType="application/vnd.openxmlformats-officedocument.presentationml.slideLayout+xml"/>
  <Override PartName="/ppt/slides/slide138.xml" ContentType="application/vnd.openxmlformats-officedocument.presentationml.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145.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141.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s/slide2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96" r:id="rId3"/>
    <p:sldId id="297" r:id="rId4"/>
    <p:sldId id="257" r:id="rId5"/>
    <p:sldId id="298" r:id="rId6"/>
    <p:sldId id="302" r:id="rId7"/>
    <p:sldId id="312" r:id="rId8"/>
    <p:sldId id="303" r:id="rId9"/>
    <p:sldId id="305" r:id="rId10"/>
    <p:sldId id="306" r:id="rId11"/>
    <p:sldId id="304" r:id="rId12"/>
    <p:sldId id="307" r:id="rId13"/>
    <p:sldId id="308" r:id="rId14"/>
    <p:sldId id="309" r:id="rId15"/>
    <p:sldId id="310" r:id="rId16"/>
    <p:sldId id="311" r:id="rId17"/>
    <p:sldId id="313" r:id="rId18"/>
    <p:sldId id="314" r:id="rId19"/>
    <p:sldId id="315" r:id="rId20"/>
    <p:sldId id="316" r:id="rId21"/>
    <p:sldId id="317" r:id="rId22"/>
    <p:sldId id="318" r:id="rId23"/>
    <p:sldId id="319" r:id="rId24"/>
    <p:sldId id="325" r:id="rId25"/>
    <p:sldId id="320" r:id="rId26"/>
    <p:sldId id="326" r:id="rId27"/>
    <p:sldId id="321" r:id="rId28"/>
    <p:sldId id="327" r:id="rId29"/>
    <p:sldId id="341" r:id="rId30"/>
    <p:sldId id="322" r:id="rId31"/>
    <p:sldId id="323" r:id="rId32"/>
    <p:sldId id="324" r:id="rId33"/>
    <p:sldId id="332" r:id="rId34"/>
    <p:sldId id="333" r:id="rId35"/>
    <p:sldId id="328" r:id="rId36"/>
    <p:sldId id="334" r:id="rId37"/>
    <p:sldId id="335" r:id="rId38"/>
    <p:sldId id="329" r:id="rId39"/>
    <p:sldId id="336" r:id="rId40"/>
    <p:sldId id="330" r:id="rId41"/>
    <p:sldId id="337" r:id="rId42"/>
    <p:sldId id="331" r:id="rId43"/>
    <p:sldId id="339" r:id="rId44"/>
    <p:sldId id="340" r:id="rId45"/>
    <p:sldId id="338" r:id="rId46"/>
    <p:sldId id="342" r:id="rId47"/>
    <p:sldId id="349" r:id="rId48"/>
    <p:sldId id="343" r:id="rId49"/>
    <p:sldId id="344" r:id="rId50"/>
    <p:sldId id="345" r:id="rId51"/>
    <p:sldId id="350" r:id="rId52"/>
    <p:sldId id="346" r:id="rId53"/>
    <p:sldId id="347" r:id="rId54"/>
    <p:sldId id="351" r:id="rId55"/>
    <p:sldId id="348" r:id="rId56"/>
    <p:sldId id="352" r:id="rId57"/>
    <p:sldId id="353" r:id="rId58"/>
    <p:sldId id="354" r:id="rId59"/>
    <p:sldId id="360" r:id="rId60"/>
    <p:sldId id="355" r:id="rId61"/>
    <p:sldId id="361" r:id="rId62"/>
    <p:sldId id="362" r:id="rId63"/>
    <p:sldId id="356" r:id="rId64"/>
    <p:sldId id="357" r:id="rId65"/>
    <p:sldId id="358" r:id="rId66"/>
    <p:sldId id="364" r:id="rId67"/>
    <p:sldId id="363" r:id="rId68"/>
    <p:sldId id="366" r:id="rId69"/>
    <p:sldId id="367" r:id="rId70"/>
    <p:sldId id="365" r:id="rId71"/>
    <p:sldId id="379" r:id="rId72"/>
    <p:sldId id="359" r:id="rId73"/>
    <p:sldId id="381" r:id="rId74"/>
    <p:sldId id="382" r:id="rId75"/>
    <p:sldId id="383" r:id="rId76"/>
    <p:sldId id="380" r:id="rId77"/>
    <p:sldId id="384" r:id="rId78"/>
    <p:sldId id="386" r:id="rId79"/>
    <p:sldId id="368" r:id="rId80"/>
    <p:sldId id="385" r:id="rId81"/>
    <p:sldId id="387" r:id="rId82"/>
    <p:sldId id="388" r:id="rId83"/>
    <p:sldId id="389" r:id="rId84"/>
    <p:sldId id="369" r:id="rId85"/>
    <p:sldId id="391" r:id="rId86"/>
    <p:sldId id="390" r:id="rId87"/>
    <p:sldId id="392" r:id="rId88"/>
    <p:sldId id="394" r:id="rId89"/>
    <p:sldId id="393" r:id="rId90"/>
    <p:sldId id="395" r:id="rId91"/>
    <p:sldId id="396" r:id="rId92"/>
    <p:sldId id="397" r:id="rId93"/>
    <p:sldId id="398" r:id="rId94"/>
    <p:sldId id="370" r:id="rId95"/>
    <p:sldId id="371" r:id="rId96"/>
    <p:sldId id="372" r:id="rId97"/>
    <p:sldId id="400" r:id="rId98"/>
    <p:sldId id="401" r:id="rId99"/>
    <p:sldId id="408" r:id="rId100"/>
    <p:sldId id="409" r:id="rId101"/>
    <p:sldId id="410" r:id="rId102"/>
    <p:sldId id="403" r:id="rId103"/>
    <p:sldId id="404" r:id="rId104"/>
    <p:sldId id="405" r:id="rId105"/>
    <p:sldId id="411" r:id="rId106"/>
    <p:sldId id="421" r:id="rId107"/>
    <p:sldId id="420" r:id="rId108"/>
    <p:sldId id="406" r:id="rId109"/>
    <p:sldId id="412" r:id="rId110"/>
    <p:sldId id="419" r:id="rId111"/>
    <p:sldId id="418" r:id="rId112"/>
    <p:sldId id="413" r:id="rId113"/>
    <p:sldId id="414" r:id="rId114"/>
    <p:sldId id="415" r:id="rId115"/>
    <p:sldId id="422" r:id="rId116"/>
    <p:sldId id="416" r:id="rId117"/>
    <p:sldId id="417" r:id="rId118"/>
    <p:sldId id="457" r:id="rId119"/>
    <p:sldId id="458" r:id="rId120"/>
    <p:sldId id="407" r:id="rId121"/>
    <p:sldId id="423" r:id="rId122"/>
    <p:sldId id="430" r:id="rId123"/>
    <p:sldId id="429" r:id="rId124"/>
    <p:sldId id="431" r:id="rId125"/>
    <p:sldId id="424" r:id="rId126"/>
    <p:sldId id="432" r:id="rId127"/>
    <p:sldId id="434" r:id="rId128"/>
    <p:sldId id="433" r:id="rId129"/>
    <p:sldId id="426" r:id="rId130"/>
    <p:sldId id="460" r:id="rId131"/>
    <p:sldId id="461" r:id="rId132"/>
    <p:sldId id="459" r:id="rId133"/>
    <p:sldId id="435" r:id="rId134"/>
    <p:sldId id="427" r:id="rId135"/>
    <p:sldId id="436" r:id="rId136"/>
    <p:sldId id="437" r:id="rId137"/>
    <p:sldId id="438" r:id="rId138"/>
    <p:sldId id="428" r:id="rId139"/>
    <p:sldId id="439" r:id="rId140"/>
    <p:sldId id="441" r:id="rId141"/>
    <p:sldId id="442" r:id="rId142"/>
    <p:sldId id="443" r:id="rId143"/>
    <p:sldId id="452" r:id="rId144"/>
    <p:sldId id="453" r:id="rId145"/>
    <p:sldId id="444" r:id="rId146"/>
    <p:sldId id="454" r:id="rId147"/>
    <p:sldId id="455" r:id="rId148"/>
    <p:sldId id="445" r:id="rId149"/>
    <p:sldId id="446" r:id="rId150"/>
    <p:sldId id="456" r:id="rId151"/>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495" autoAdjust="0"/>
    <p:restoredTop sz="94660"/>
  </p:normalViewPr>
  <p:slideViewPr>
    <p:cSldViewPr snapToGrid="0">
      <p:cViewPr varScale="1">
        <p:scale>
          <a:sx n="57" d="100"/>
          <a:sy n="57" d="100"/>
        </p:scale>
        <p:origin x="-600" y="-9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theme" Target="theme/theme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tableStyles" Target="tableStyles.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5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pt-BR" smtClean="0"/>
              <a:t>Clique para editar o título mestre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233E6463-1EFB-49F4-B3A9-1D16AE47266F}" type="datetimeFigureOut">
              <a:rPr lang="pt-BR" smtClean="0"/>
              <a:pPr/>
              <a:t>05/07/2019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8FDD26C9-96D6-4A73-97B5-E533699F522A}" type="slidenum">
              <a:rPr lang="pt-BR" smtClean="0"/>
              <a:pPr/>
              <a:t>‹nº›</a:t>
            </a:fld>
            <a:endParaRPr lang="pt-BR"/>
          </a:p>
        </p:txBody>
      </p:sp>
    </p:spTree>
    <p:extLst>
      <p:ext uri="{BB962C8B-B14F-4D97-AF65-F5344CB8AC3E}">
        <p14:creationId xmlns:p14="http://schemas.microsoft.com/office/powerpoint/2010/main" xmlns="" val="37541313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Vertical Text Placeholder 2"/>
          <p:cNvSpPr>
            <a:spLocks noGrp="1"/>
          </p:cNvSpPr>
          <p:nvPr>
            <p:ph type="body" orient="vert" idx="1"/>
          </p:nvPr>
        </p:nvSpPr>
        <p:spPr/>
        <p:txBody>
          <a:bodyPr vert="eaVert"/>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233E6463-1EFB-49F4-B3A9-1D16AE47266F}" type="datetimeFigureOut">
              <a:rPr lang="pt-BR" smtClean="0"/>
              <a:pPr/>
              <a:t>05/07/2019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8FDD26C9-96D6-4A73-97B5-E533699F522A}" type="slidenum">
              <a:rPr lang="pt-BR" smtClean="0"/>
              <a:pPr/>
              <a:t>‹nº›</a:t>
            </a:fld>
            <a:endParaRPr lang="pt-BR"/>
          </a:p>
        </p:txBody>
      </p:sp>
    </p:spTree>
    <p:extLst>
      <p:ext uri="{BB962C8B-B14F-4D97-AF65-F5344CB8AC3E}">
        <p14:creationId xmlns:p14="http://schemas.microsoft.com/office/powerpoint/2010/main" xmlns="" val="37366003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pt-BR" smtClean="0"/>
              <a:t>Clique para editar o título mestre</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233E6463-1EFB-49F4-B3A9-1D16AE47266F}" type="datetimeFigureOut">
              <a:rPr lang="pt-BR" smtClean="0"/>
              <a:pPr/>
              <a:t>05/07/2019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8FDD26C9-96D6-4A73-97B5-E533699F522A}" type="slidenum">
              <a:rPr lang="pt-BR" smtClean="0"/>
              <a:pPr/>
              <a:t>‹nº›</a:t>
            </a:fld>
            <a:endParaRPr lang="pt-BR"/>
          </a:p>
        </p:txBody>
      </p:sp>
    </p:spTree>
    <p:extLst>
      <p:ext uri="{BB962C8B-B14F-4D97-AF65-F5344CB8AC3E}">
        <p14:creationId xmlns:p14="http://schemas.microsoft.com/office/powerpoint/2010/main" xmlns="" val="2407564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idx="1"/>
          </p:nvPr>
        </p:nvSpPr>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233E6463-1EFB-49F4-B3A9-1D16AE47266F}" type="datetimeFigureOut">
              <a:rPr lang="pt-BR" smtClean="0"/>
              <a:pPr/>
              <a:t>05/07/2019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8FDD26C9-96D6-4A73-97B5-E533699F522A}" type="slidenum">
              <a:rPr lang="pt-BR" smtClean="0"/>
              <a:pPr/>
              <a:t>‹nº›</a:t>
            </a:fld>
            <a:endParaRPr lang="pt-BR"/>
          </a:p>
        </p:txBody>
      </p:sp>
    </p:spTree>
    <p:extLst>
      <p:ext uri="{BB962C8B-B14F-4D97-AF65-F5344CB8AC3E}">
        <p14:creationId xmlns:p14="http://schemas.microsoft.com/office/powerpoint/2010/main" xmlns="" val="2263202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pt-BR" smtClean="0"/>
              <a:t>Clique para editar o título mestre</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Editar estilos de texto Mestre</a:t>
            </a:r>
          </a:p>
        </p:txBody>
      </p:sp>
      <p:sp>
        <p:nvSpPr>
          <p:cNvPr id="4" name="Date Placeholder 3"/>
          <p:cNvSpPr>
            <a:spLocks noGrp="1"/>
          </p:cNvSpPr>
          <p:nvPr>
            <p:ph type="dt" sz="half" idx="10"/>
          </p:nvPr>
        </p:nvSpPr>
        <p:spPr/>
        <p:txBody>
          <a:bodyPr/>
          <a:lstStyle/>
          <a:p>
            <a:fld id="{233E6463-1EFB-49F4-B3A9-1D16AE47266F}" type="datetimeFigureOut">
              <a:rPr lang="pt-BR" smtClean="0"/>
              <a:pPr/>
              <a:t>05/07/2019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8FDD26C9-96D6-4A73-97B5-E533699F522A}" type="slidenum">
              <a:rPr lang="pt-BR" smtClean="0"/>
              <a:pPr/>
              <a:t>‹nº›</a:t>
            </a:fld>
            <a:endParaRPr lang="pt-BR"/>
          </a:p>
        </p:txBody>
      </p:sp>
    </p:spTree>
    <p:extLst>
      <p:ext uri="{BB962C8B-B14F-4D97-AF65-F5344CB8AC3E}">
        <p14:creationId xmlns:p14="http://schemas.microsoft.com/office/powerpoint/2010/main" xmlns="" val="2635877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233E6463-1EFB-49F4-B3A9-1D16AE47266F}" type="datetimeFigureOut">
              <a:rPr lang="pt-BR" smtClean="0"/>
              <a:pPr/>
              <a:t>05/07/2019</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8FDD26C9-96D6-4A73-97B5-E533699F522A}" type="slidenum">
              <a:rPr lang="pt-BR" smtClean="0"/>
              <a:pPr/>
              <a:t>‹nº›</a:t>
            </a:fld>
            <a:endParaRPr lang="pt-BR"/>
          </a:p>
        </p:txBody>
      </p:sp>
    </p:spTree>
    <p:extLst>
      <p:ext uri="{BB962C8B-B14F-4D97-AF65-F5344CB8AC3E}">
        <p14:creationId xmlns:p14="http://schemas.microsoft.com/office/powerpoint/2010/main" xmlns="" val="550662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ação">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4" name="Content Placeholder 3"/>
          <p:cNvSpPr>
            <a:spLocks noGrp="1"/>
          </p:cNvSpPr>
          <p:nvPr>
            <p:ph sz="half" idx="2"/>
          </p:nvPr>
        </p:nvSpPr>
        <p:spPr>
          <a:xfrm>
            <a:off x="845127" y="2507550"/>
            <a:ext cx="5156200" cy="3680525"/>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6" name="Content Placeholder 5"/>
          <p:cNvSpPr>
            <a:spLocks noGrp="1"/>
          </p:cNvSpPr>
          <p:nvPr>
            <p:ph sz="quarter" idx="4"/>
          </p:nvPr>
        </p:nvSpPr>
        <p:spPr>
          <a:xfrm>
            <a:off x="6172200" y="2507550"/>
            <a:ext cx="5181601" cy="3680525"/>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7" name="Date Placeholder 6"/>
          <p:cNvSpPr>
            <a:spLocks noGrp="1"/>
          </p:cNvSpPr>
          <p:nvPr>
            <p:ph type="dt" sz="half" idx="10"/>
          </p:nvPr>
        </p:nvSpPr>
        <p:spPr/>
        <p:txBody>
          <a:bodyPr/>
          <a:lstStyle/>
          <a:p>
            <a:fld id="{233E6463-1EFB-49F4-B3A9-1D16AE47266F}" type="datetimeFigureOut">
              <a:rPr lang="pt-BR" smtClean="0"/>
              <a:pPr/>
              <a:t>05/07/2019</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8FDD26C9-96D6-4A73-97B5-E533699F522A}" type="slidenum">
              <a:rPr lang="pt-BR" smtClean="0"/>
              <a:pPr/>
              <a:t>‹nº›</a:t>
            </a:fld>
            <a:endParaRPr lang="pt-BR"/>
          </a:p>
        </p:txBody>
      </p:sp>
      <p:sp>
        <p:nvSpPr>
          <p:cNvPr id="10" name="Title 9"/>
          <p:cNvSpPr>
            <a:spLocks noGrp="1"/>
          </p:cNvSpPr>
          <p:nvPr>
            <p:ph type="title"/>
          </p:nvPr>
        </p:nvSpPr>
        <p:spPr/>
        <p:txBody>
          <a:bodyPr/>
          <a:lstStyle/>
          <a:p>
            <a:r>
              <a:rPr lang="pt-BR" smtClean="0"/>
              <a:t>Clique para editar o título mestre</a:t>
            </a:r>
            <a:endParaRPr lang="en-US" dirty="0"/>
          </a:p>
        </p:txBody>
      </p:sp>
    </p:spTree>
    <p:extLst>
      <p:ext uri="{BB962C8B-B14F-4D97-AF65-F5344CB8AC3E}">
        <p14:creationId xmlns:p14="http://schemas.microsoft.com/office/powerpoint/2010/main" xmlns="" val="3960923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omente Título">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33E6463-1EFB-49F4-B3A9-1D16AE47266F}" type="datetimeFigureOut">
              <a:rPr lang="pt-BR" smtClean="0"/>
              <a:pPr/>
              <a:t>05/07/2019</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8FDD26C9-96D6-4A73-97B5-E533699F522A}" type="slidenum">
              <a:rPr lang="pt-BR" smtClean="0"/>
              <a:pPr/>
              <a:t>‹nº›</a:t>
            </a:fld>
            <a:endParaRPr lang="pt-BR"/>
          </a:p>
        </p:txBody>
      </p:sp>
      <p:sp>
        <p:nvSpPr>
          <p:cNvPr id="6" name="Title 5"/>
          <p:cNvSpPr>
            <a:spLocks noGrp="1"/>
          </p:cNvSpPr>
          <p:nvPr>
            <p:ph type="title"/>
          </p:nvPr>
        </p:nvSpPr>
        <p:spPr/>
        <p:txBody>
          <a:bodyPr/>
          <a:lstStyle/>
          <a:p>
            <a:r>
              <a:rPr lang="pt-BR" smtClean="0"/>
              <a:t>Clique para editar o título mestre</a:t>
            </a:r>
            <a:endParaRPr lang="en-US"/>
          </a:p>
        </p:txBody>
      </p:sp>
    </p:spTree>
    <p:extLst>
      <p:ext uri="{BB962C8B-B14F-4D97-AF65-F5344CB8AC3E}">
        <p14:creationId xmlns:p14="http://schemas.microsoft.com/office/powerpoint/2010/main" xmlns="" val="2322776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3E6463-1EFB-49F4-B3A9-1D16AE47266F}" type="datetimeFigureOut">
              <a:rPr lang="pt-BR" smtClean="0"/>
              <a:pPr/>
              <a:t>05/07/2019</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8FDD26C9-96D6-4A73-97B5-E533699F522A}" type="slidenum">
              <a:rPr lang="pt-BR" smtClean="0"/>
              <a:pPr/>
              <a:t>‹nº›</a:t>
            </a:fld>
            <a:endParaRPr lang="pt-BR"/>
          </a:p>
        </p:txBody>
      </p:sp>
    </p:spTree>
    <p:extLst>
      <p:ext uri="{BB962C8B-B14F-4D97-AF65-F5344CB8AC3E}">
        <p14:creationId xmlns:p14="http://schemas.microsoft.com/office/powerpoint/2010/main" xmlns="" val="1354868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pt-BR" smtClean="0"/>
              <a:t>Clique para editar o título mestre</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Editar estilos de texto Mestre</a:t>
            </a:r>
          </a:p>
        </p:txBody>
      </p:sp>
      <p:sp>
        <p:nvSpPr>
          <p:cNvPr id="5" name="Date Placeholder 4"/>
          <p:cNvSpPr>
            <a:spLocks noGrp="1"/>
          </p:cNvSpPr>
          <p:nvPr>
            <p:ph type="dt" sz="half" idx="10"/>
          </p:nvPr>
        </p:nvSpPr>
        <p:spPr/>
        <p:txBody>
          <a:bodyPr/>
          <a:lstStyle/>
          <a:p>
            <a:fld id="{233E6463-1EFB-49F4-B3A9-1D16AE47266F}" type="datetimeFigureOut">
              <a:rPr lang="pt-BR" smtClean="0"/>
              <a:pPr/>
              <a:t>05/07/2019</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8FDD26C9-96D6-4A73-97B5-E533699F522A}" type="slidenum">
              <a:rPr lang="pt-BR" smtClean="0"/>
              <a:pPr/>
              <a:t>‹nº›</a:t>
            </a:fld>
            <a:endParaRPr lang="pt-BR"/>
          </a:p>
        </p:txBody>
      </p:sp>
    </p:spTree>
    <p:extLst>
      <p:ext uri="{BB962C8B-B14F-4D97-AF65-F5344CB8AC3E}">
        <p14:creationId xmlns:p14="http://schemas.microsoft.com/office/powerpoint/2010/main" xmlns="" val="2501322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pt-BR" smtClean="0"/>
              <a:t>Clique para editar o título mestre</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Editar estilos de texto Mestre</a:t>
            </a:r>
          </a:p>
        </p:txBody>
      </p:sp>
      <p:sp>
        <p:nvSpPr>
          <p:cNvPr id="5" name="Date Placeholder 4"/>
          <p:cNvSpPr>
            <a:spLocks noGrp="1"/>
          </p:cNvSpPr>
          <p:nvPr>
            <p:ph type="dt" sz="half" idx="10"/>
          </p:nvPr>
        </p:nvSpPr>
        <p:spPr/>
        <p:txBody>
          <a:bodyPr/>
          <a:lstStyle/>
          <a:p>
            <a:fld id="{233E6463-1EFB-49F4-B3A9-1D16AE47266F}" type="datetimeFigureOut">
              <a:rPr lang="pt-BR" smtClean="0"/>
              <a:pPr/>
              <a:t>05/07/2019</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8FDD26C9-96D6-4A73-97B5-E533699F522A}" type="slidenum">
              <a:rPr lang="pt-BR" smtClean="0"/>
              <a:pPr/>
              <a:t>‹nº›</a:t>
            </a:fld>
            <a:endParaRPr lang="pt-BR"/>
          </a:p>
        </p:txBody>
      </p:sp>
    </p:spTree>
    <p:extLst>
      <p:ext uri="{BB962C8B-B14F-4D97-AF65-F5344CB8AC3E}">
        <p14:creationId xmlns:p14="http://schemas.microsoft.com/office/powerpoint/2010/main" xmlns="" val="1390806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233E6463-1EFB-49F4-B3A9-1D16AE47266F}" type="datetimeFigureOut">
              <a:rPr lang="pt-BR" smtClean="0"/>
              <a:pPr/>
              <a:t>05/07/2019</a:t>
            </a:fld>
            <a:endParaRPr lang="pt-B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pt-BR"/>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8FDD26C9-96D6-4A73-97B5-E533699F522A}" type="slidenum">
              <a:rPr lang="pt-BR" smtClean="0"/>
              <a:pPr/>
              <a:t>‹nº›</a:t>
            </a:fld>
            <a:endParaRPr lang="pt-BR"/>
          </a:p>
        </p:txBody>
      </p:sp>
    </p:spTree>
    <p:extLst>
      <p:ext uri="{BB962C8B-B14F-4D97-AF65-F5344CB8AC3E}">
        <p14:creationId xmlns:p14="http://schemas.microsoft.com/office/powerpoint/2010/main" xmlns="" val="1433201008"/>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393371" y="1516415"/>
            <a:ext cx="9144000" cy="3760979"/>
          </a:xfrm>
        </p:spPr>
        <p:txBody>
          <a:bodyPr>
            <a:normAutofit/>
          </a:bodyPr>
          <a:lstStyle/>
          <a:p>
            <a:r>
              <a:rPr lang="pt-BR" sz="8800" b="1" dirty="0" smtClean="0">
                <a:solidFill>
                  <a:srgbClr val="FF0000"/>
                </a:solidFill>
              </a:rPr>
              <a:t>C</a:t>
            </a:r>
            <a:r>
              <a:rPr lang="pt-BR" b="1" dirty="0" smtClean="0"/>
              <a:t>iclo de </a:t>
            </a:r>
            <a:r>
              <a:rPr lang="pt-BR" sz="8800" b="1" dirty="0" smtClean="0">
                <a:solidFill>
                  <a:srgbClr val="0070C0"/>
                </a:solidFill>
              </a:rPr>
              <a:t>P</a:t>
            </a:r>
            <a:r>
              <a:rPr lang="pt-BR" b="1" dirty="0" smtClean="0"/>
              <a:t>alestras</a:t>
            </a:r>
            <a:br>
              <a:rPr lang="pt-BR" b="1" dirty="0" smtClean="0"/>
            </a:br>
            <a:r>
              <a:rPr lang="pt-BR" sz="8800" b="1" dirty="0" smtClean="0">
                <a:solidFill>
                  <a:srgbClr val="FF0000"/>
                </a:solidFill>
              </a:rPr>
              <a:t>C</a:t>
            </a:r>
            <a:r>
              <a:rPr lang="pt-BR" sz="8800" b="1" dirty="0" smtClean="0">
                <a:solidFill>
                  <a:srgbClr val="0070C0"/>
                </a:solidFill>
              </a:rPr>
              <a:t>P</a:t>
            </a:r>
            <a:r>
              <a:rPr lang="pt-BR" b="1" dirty="0" smtClean="0"/>
              <a:t> </a:t>
            </a:r>
            <a:br>
              <a:rPr lang="pt-BR" b="1" dirty="0" smtClean="0"/>
            </a:br>
            <a:r>
              <a:rPr lang="pt-BR" b="1" dirty="0" smtClean="0"/>
              <a:t>– </a:t>
            </a:r>
            <a:r>
              <a:rPr lang="pt-BR" sz="7200" b="1" dirty="0" smtClean="0">
                <a:solidFill>
                  <a:srgbClr val="00B050"/>
                </a:solidFill>
              </a:rPr>
              <a:t>2</a:t>
            </a:r>
            <a:r>
              <a:rPr lang="pt-BR" b="1" dirty="0" smtClean="0">
                <a:solidFill>
                  <a:srgbClr val="7030A0"/>
                </a:solidFill>
              </a:rPr>
              <a:t>0</a:t>
            </a:r>
            <a:r>
              <a:rPr lang="pt-BR" sz="8000" b="1" dirty="0" smtClean="0">
                <a:solidFill>
                  <a:schemeClr val="accent4">
                    <a:lumMod val="75000"/>
                  </a:schemeClr>
                </a:solidFill>
              </a:rPr>
              <a:t>1</a:t>
            </a:r>
            <a:r>
              <a:rPr lang="pt-BR" b="1" dirty="0" smtClean="0">
                <a:solidFill>
                  <a:schemeClr val="accent2">
                    <a:lumMod val="75000"/>
                  </a:schemeClr>
                </a:solidFill>
              </a:rPr>
              <a:t>9</a:t>
            </a:r>
            <a:r>
              <a:rPr lang="pt-BR" b="1" dirty="0" smtClean="0"/>
              <a:t> – </a:t>
            </a:r>
            <a:endParaRPr lang="pt-BR" b="1" dirty="0"/>
          </a:p>
        </p:txBody>
      </p:sp>
      <p:pic>
        <p:nvPicPr>
          <p:cNvPr id="4" name="Imagem 3"/>
          <p:cNvPicPr>
            <a:picLocks noChangeAspect="1"/>
          </p:cNvPicPr>
          <p:nvPr/>
        </p:nvPicPr>
        <p:blipFill>
          <a:blip r:embed="rId2" cstate="print"/>
          <a:stretch>
            <a:fillRect/>
          </a:stretch>
        </p:blipFill>
        <p:spPr>
          <a:xfrm>
            <a:off x="4646567" y="94197"/>
            <a:ext cx="2324100" cy="1657350"/>
          </a:xfrm>
          <a:prstGeom prst="rect">
            <a:avLst/>
          </a:prstGeom>
        </p:spPr>
      </p:pic>
    </p:spTree>
    <p:extLst>
      <p:ext uri="{BB962C8B-B14F-4D97-AF65-F5344CB8AC3E}">
        <p14:creationId xmlns:p14="http://schemas.microsoft.com/office/powerpoint/2010/main" xmlns="" val="9085081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b="1" dirty="0"/>
              <a:t>O coordenador pedagógico e o atendimento à </a:t>
            </a:r>
            <a:r>
              <a:rPr lang="pt-BR" sz="3200" b="1" dirty="0" smtClean="0"/>
              <a:t>diversidade</a:t>
            </a:r>
            <a:endParaRPr lang="pt-BR" sz="3200" b="1" dirty="0"/>
          </a:p>
        </p:txBody>
      </p:sp>
      <p:sp>
        <p:nvSpPr>
          <p:cNvPr id="3" name="Espaço Reservado para Conteúdo 2"/>
          <p:cNvSpPr>
            <a:spLocks noGrp="1"/>
          </p:cNvSpPr>
          <p:nvPr>
            <p:ph idx="1"/>
          </p:nvPr>
        </p:nvSpPr>
        <p:spPr>
          <a:xfrm>
            <a:off x="627017" y="1423851"/>
            <a:ext cx="11194869" cy="4611189"/>
          </a:xfrm>
        </p:spPr>
        <p:txBody>
          <a:bodyPr>
            <a:noAutofit/>
          </a:bodyPr>
          <a:lstStyle/>
          <a:p>
            <a:pPr marL="0" indent="0" algn="ctr">
              <a:buNone/>
            </a:pPr>
            <a:r>
              <a:rPr lang="pt-BR" sz="3600" dirty="0" smtClean="0"/>
              <a:t>"</a:t>
            </a:r>
            <a:r>
              <a:rPr lang="pt-BR" sz="3600" dirty="0"/>
              <a:t>Coordenação de professores alfabetizadores: </a:t>
            </a:r>
            <a:endParaRPr lang="pt-BR" sz="3600" dirty="0" smtClean="0"/>
          </a:p>
          <a:p>
            <a:pPr marL="0" indent="0" algn="ctr">
              <a:buNone/>
            </a:pPr>
            <a:r>
              <a:rPr lang="pt-BR" sz="3600" dirty="0" smtClean="0"/>
              <a:t>um </a:t>
            </a:r>
            <a:r>
              <a:rPr lang="pt-BR" sz="3600" dirty="0"/>
              <a:t>desafio a ser vencido</a:t>
            </a:r>
            <a:r>
              <a:rPr lang="pt-BR" sz="3600" dirty="0" smtClean="0"/>
              <a:t>"</a:t>
            </a:r>
            <a:endParaRPr lang="pt-BR" sz="1400" dirty="0" smtClean="0"/>
          </a:p>
          <a:p>
            <a:pPr algn="just">
              <a:buFont typeface="Wingdings" panose="05000000000000000000" pitchFamily="2" charset="2"/>
              <a:buChar char="Ø"/>
            </a:pPr>
            <a:r>
              <a:rPr lang="pt-BR" sz="3600" dirty="0" smtClean="0"/>
              <a:t>Quais são os desafios no atual cenário da educação? </a:t>
            </a:r>
          </a:p>
          <a:p>
            <a:pPr algn="just">
              <a:buFont typeface="Wingdings" panose="05000000000000000000" pitchFamily="2" charset="2"/>
              <a:buChar char="Ø"/>
            </a:pPr>
            <a:r>
              <a:rPr lang="pt-BR" sz="3600" dirty="0" smtClean="0"/>
              <a:t>De </a:t>
            </a:r>
            <a:r>
              <a:rPr lang="pt-BR" sz="3600" dirty="0"/>
              <a:t>que modo o coordenador pedagógico prepara-se para enfrentá-los</a:t>
            </a:r>
            <a:r>
              <a:rPr lang="pt-BR" sz="3600" dirty="0" smtClean="0"/>
              <a:t>?</a:t>
            </a:r>
          </a:p>
          <a:p>
            <a:pPr algn="just">
              <a:buFont typeface="Wingdings" panose="05000000000000000000" pitchFamily="2" charset="2"/>
              <a:buChar char="Ø"/>
            </a:pPr>
            <a:r>
              <a:rPr lang="pt-BR" sz="3600" dirty="0" smtClean="0"/>
              <a:t>Quais </a:t>
            </a:r>
            <a:r>
              <a:rPr lang="pt-BR" sz="3600" dirty="0"/>
              <a:t>são os recursos de que ele dispõe? </a:t>
            </a:r>
            <a:endParaRPr lang="pt-BR" sz="3600" dirty="0" smtClean="0"/>
          </a:p>
          <a:p>
            <a:pPr algn="just">
              <a:buFont typeface="Wingdings" panose="05000000000000000000" pitchFamily="2" charset="2"/>
              <a:buChar char="Ø"/>
            </a:pPr>
            <a:r>
              <a:rPr lang="pt-BR" sz="3600" dirty="0" smtClean="0"/>
              <a:t>Quem </a:t>
            </a:r>
            <a:r>
              <a:rPr lang="pt-BR" sz="3600" dirty="0"/>
              <a:t>são seus parceiros nesse processo? </a:t>
            </a:r>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1502129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1" dur="5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4" presetClass="entr" presetSubtype="10"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4" presetClass="entr" presetSubtype="1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1" dur="5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6" dur="5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4" presetClass="entr" presetSubtype="1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i="1" dirty="0"/>
              <a:t>A coordenação pedagógico e a questão do registro</a:t>
            </a:r>
            <a:endParaRPr lang="pt-BR" sz="3200" b="1" dirty="0"/>
          </a:p>
        </p:txBody>
      </p:sp>
      <p:sp>
        <p:nvSpPr>
          <p:cNvPr id="3" name="Espaço Reservado para Conteúdo 2"/>
          <p:cNvSpPr>
            <a:spLocks noGrp="1"/>
          </p:cNvSpPr>
          <p:nvPr>
            <p:ph idx="1"/>
          </p:nvPr>
        </p:nvSpPr>
        <p:spPr>
          <a:xfrm>
            <a:off x="508361" y="1265597"/>
            <a:ext cx="11194869" cy="4611189"/>
          </a:xfrm>
        </p:spPr>
        <p:txBody>
          <a:bodyPr>
            <a:noAutofit/>
          </a:bodyPr>
          <a:lstStyle/>
          <a:p>
            <a:pPr marL="0" indent="0" algn="ctr">
              <a:buNone/>
            </a:pPr>
            <a:r>
              <a:rPr lang="pt-BR" sz="3600" i="1" dirty="0" smtClean="0"/>
              <a:t>Visão da autora sobre os REGISTROS</a:t>
            </a:r>
          </a:p>
          <a:p>
            <a:pPr marL="0" indent="0" algn="ctr">
              <a:buNone/>
            </a:pPr>
            <a:endParaRPr lang="pt-BR" sz="3600" i="1" dirty="0" smtClean="0"/>
          </a:p>
          <a:p>
            <a:pPr marL="0" indent="0" algn="just">
              <a:buNone/>
            </a:pPr>
            <a:r>
              <a:rPr lang="pt-BR" sz="3600" i="1" dirty="0" smtClean="0"/>
              <a:t>“Os </a:t>
            </a:r>
            <a:r>
              <a:rPr lang="pt-BR" sz="3600" i="1" dirty="0"/>
              <a:t>registros aos quais me refiro e atribuo valor são os realizados por professores e também pelos coordenadores nos mais diferentes contextos de reflexão educativa</a:t>
            </a:r>
            <a:r>
              <a:rPr lang="pt-BR" sz="3600" i="1" dirty="0" smtClean="0"/>
              <a:t>:</a:t>
            </a:r>
          </a:p>
          <a:p>
            <a:pPr algn="just">
              <a:buFont typeface="Wingdings" panose="05000000000000000000" pitchFamily="2" charset="2"/>
              <a:buChar char="ü"/>
            </a:pPr>
            <a:r>
              <a:rPr lang="pt-BR" sz="3600" i="1" dirty="0" smtClean="0"/>
              <a:t>os </a:t>
            </a:r>
            <a:r>
              <a:rPr lang="pt-BR" sz="3600" i="1" dirty="0"/>
              <a:t>registros em forma de sínteses de reuniões entre coordenadores e professores (individuais e de grupo); </a:t>
            </a:r>
            <a:endParaRPr lang="pt-BR" sz="3600" i="1" dirty="0" smtClean="0"/>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4236029380"/>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i="1" dirty="0"/>
              <a:t>A coordenação pedagógico e a questão do registro</a:t>
            </a:r>
            <a:endParaRPr lang="pt-BR" sz="3200" b="1" dirty="0"/>
          </a:p>
        </p:txBody>
      </p:sp>
      <p:sp>
        <p:nvSpPr>
          <p:cNvPr id="3" name="Espaço Reservado para Conteúdo 2"/>
          <p:cNvSpPr>
            <a:spLocks noGrp="1"/>
          </p:cNvSpPr>
          <p:nvPr>
            <p:ph idx="1"/>
          </p:nvPr>
        </p:nvSpPr>
        <p:spPr>
          <a:xfrm>
            <a:off x="508361" y="1265597"/>
            <a:ext cx="11194869" cy="4611189"/>
          </a:xfrm>
        </p:spPr>
        <p:txBody>
          <a:bodyPr>
            <a:noAutofit/>
          </a:bodyPr>
          <a:lstStyle/>
          <a:p>
            <a:pPr marL="0" indent="0" algn="ctr">
              <a:buNone/>
            </a:pPr>
            <a:r>
              <a:rPr lang="pt-BR" sz="3600" i="1" dirty="0" smtClean="0"/>
              <a:t>Visão da autora sobre os REGISTROS</a:t>
            </a:r>
          </a:p>
          <a:p>
            <a:pPr marL="0" indent="0" algn="ctr">
              <a:buNone/>
            </a:pPr>
            <a:endParaRPr lang="pt-BR" sz="3600" i="1" dirty="0" smtClean="0"/>
          </a:p>
          <a:p>
            <a:pPr marL="0" indent="0" algn="just">
              <a:buNone/>
            </a:pPr>
            <a:r>
              <a:rPr lang="pt-BR" sz="3600" i="1" dirty="0" smtClean="0"/>
              <a:t>“Os </a:t>
            </a:r>
            <a:r>
              <a:rPr lang="pt-BR" sz="3600" i="1" dirty="0"/>
              <a:t>registros aos quais me refiro e atribuo valor são os realizados por professores e também pelos coordenadores nos mais diferentes contextos de reflexão educativa</a:t>
            </a:r>
            <a:r>
              <a:rPr lang="pt-BR" sz="3600" i="1" dirty="0" smtClean="0"/>
              <a:t>:</a:t>
            </a:r>
          </a:p>
          <a:p>
            <a:pPr algn="just">
              <a:buFont typeface="Wingdings" panose="05000000000000000000" pitchFamily="2" charset="2"/>
              <a:buChar char="ü"/>
            </a:pPr>
            <a:r>
              <a:rPr lang="pt-BR" sz="3600" i="1" dirty="0" smtClean="0"/>
              <a:t>a </a:t>
            </a:r>
            <a:r>
              <a:rPr lang="pt-BR" sz="3600" i="1" dirty="0"/>
              <a:t>escrita do relatório de avaliação do trabalho realizado (individual e de grupo). </a:t>
            </a:r>
            <a:endParaRPr lang="pt-BR" sz="3600" i="1" dirty="0" smtClean="0"/>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1127832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i="1" dirty="0"/>
              <a:t>A coordenação pedagógico e a questão do registro</a:t>
            </a:r>
            <a:endParaRPr lang="pt-BR" sz="3200" b="1" dirty="0"/>
          </a:p>
        </p:txBody>
      </p:sp>
      <p:sp>
        <p:nvSpPr>
          <p:cNvPr id="3" name="Espaço Reservado para Conteúdo 2"/>
          <p:cNvSpPr>
            <a:spLocks noGrp="1"/>
          </p:cNvSpPr>
          <p:nvPr>
            <p:ph idx="1"/>
          </p:nvPr>
        </p:nvSpPr>
        <p:spPr>
          <a:xfrm>
            <a:off x="508361" y="2416629"/>
            <a:ext cx="11194869" cy="3460157"/>
          </a:xfrm>
        </p:spPr>
        <p:txBody>
          <a:bodyPr>
            <a:noAutofit/>
          </a:bodyPr>
          <a:lstStyle/>
          <a:p>
            <a:pPr marL="0" indent="0" algn="ctr">
              <a:buNone/>
            </a:pPr>
            <a:r>
              <a:rPr lang="pt-BR" sz="4400" dirty="0"/>
              <a:t>O registro documenta, traduz aquilo que se faz (ou que se pensa que se faz). </a:t>
            </a:r>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2801048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i="1" dirty="0"/>
              <a:t>A coordenação pedagógico e a questão do registro</a:t>
            </a:r>
            <a:endParaRPr lang="pt-BR" sz="3200" b="1" dirty="0"/>
          </a:p>
        </p:txBody>
      </p:sp>
      <p:sp>
        <p:nvSpPr>
          <p:cNvPr id="3" name="Espaço Reservado para Conteúdo 2"/>
          <p:cNvSpPr>
            <a:spLocks noGrp="1"/>
          </p:cNvSpPr>
          <p:nvPr>
            <p:ph idx="1"/>
          </p:nvPr>
        </p:nvSpPr>
        <p:spPr>
          <a:xfrm>
            <a:off x="508361" y="2142309"/>
            <a:ext cx="11194869" cy="3734477"/>
          </a:xfrm>
        </p:spPr>
        <p:txBody>
          <a:bodyPr>
            <a:noAutofit/>
          </a:bodyPr>
          <a:lstStyle/>
          <a:p>
            <a:pPr marL="0" indent="0" algn="just">
              <a:buNone/>
            </a:pPr>
            <a:r>
              <a:rPr lang="pt-BR" sz="3600" i="1" dirty="0"/>
              <a:t>A escrita da experiência, quando é lida por outros, leva-nos a sair de nos mesmos para sermos capazes de partilhar os pensamentos, provocando a passagem do implícito para o explícito. [..] </a:t>
            </a:r>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510715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i="1" dirty="0"/>
              <a:t>A coordenação pedagógico e a questão do registro</a:t>
            </a:r>
            <a:endParaRPr lang="pt-BR" sz="3200" b="1" dirty="0"/>
          </a:p>
        </p:txBody>
      </p:sp>
      <p:sp>
        <p:nvSpPr>
          <p:cNvPr id="3" name="Espaço Reservado para Conteúdo 2"/>
          <p:cNvSpPr>
            <a:spLocks noGrp="1"/>
          </p:cNvSpPr>
          <p:nvPr>
            <p:ph idx="1"/>
          </p:nvPr>
        </p:nvSpPr>
        <p:spPr>
          <a:xfrm>
            <a:off x="508361" y="1265597"/>
            <a:ext cx="11194869" cy="4611189"/>
          </a:xfrm>
        </p:spPr>
        <p:txBody>
          <a:bodyPr>
            <a:noAutofit/>
          </a:bodyPr>
          <a:lstStyle/>
          <a:p>
            <a:pPr marL="0" indent="0" algn="ctr">
              <a:buNone/>
            </a:pPr>
            <a:r>
              <a:rPr lang="pt-BR" sz="3600" i="1" dirty="0" smtClean="0"/>
              <a:t>SOBRE O VALOR / PAPEL DO REGISTRO:</a:t>
            </a:r>
          </a:p>
          <a:p>
            <a:pPr marL="0" indent="0" algn="ctr">
              <a:buNone/>
            </a:pPr>
            <a:endParaRPr lang="pt-BR" sz="3600" i="1" dirty="0"/>
          </a:p>
          <a:p>
            <a:pPr marL="0" indent="0" algn="ctr">
              <a:buNone/>
            </a:pPr>
            <a:endParaRPr lang="pt-BR" sz="3600" i="1" dirty="0" smtClean="0"/>
          </a:p>
          <a:p>
            <a:pPr marL="0" indent="0" algn="ctr">
              <a:buNone/>
            </a:pPr>
            <a:r>
              <a:rPr lang="pt-BR" sz="3600" dirty="0"/>
              <a:t>É pensando criticamente a prática de hoje ou de ontem que se pode melhorar a próxima prática. </a:t>
            </a:r>
          </a:p>
          <a:p>
            <a:pPr marL="0" indent="0" algn="ctr">
              <a:buNone/>
            </a:pPr>
            <a:endParaRPr lang="pt-BR" sz="3600" i="1" dirty="0" smtClean="0"/>
          </a:p>
          <a:p>
            <a:pPr marL="0" indent="0" algn="just">
              <a:buNone/>
            </a:pPr>
            <a:endParaRPr lang="pt-BR" sz="3600" i="1" dirty="0" smtClean="0"/>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3927521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i="1" dirty="0"/>
              <a:t>A coordenação pedagógico e a questão do registro</a:t>
            </a:r>
            <a:endParaRPr lang="pt-BR" sz="3200" b="1" dirty="0"/>
          </a:p>
        </p:txBody>
      </p:sp>
      <p:sp>
        <p:nvSpPr>
          <p:cNvPr id="3" name="Espaço Reservado para Conteúdo 2"/>
          <p:cNvSpPr>
            <a:spLocks noGrp="1"/>
          </p:cNvSpPr>
          <p:nvPr>
            <p:ph idx="1"/>
          </p:nvPr>
        </p:nvSpPr>
        <p:spPr>
          <a:xfrm>
            <a:off x="508361" y="1265597"/>
            <a:ext cx="11194869" cy="4611189"/>
          </a:xfrm>
        </p:spPr>
        <p:txBody>
          <a:bodyPr>
            <a:noAutofit/>
          </a:bodyPr>
          <a:lstStyle/>
          <a:p>
            <a:pPr marL="0" indent="0" algn="ctr">
              <a:buNone/>
            </a:pPr>
            <a:r>
              <a:rPr lang="pt-BR" sz="3600" i="1" dirty="0" smtClean="0"/>
              <a:t>SOBRE O VALOR / PAPEL DO REGISTRO:</a:t>
            </a:r>
          </a:p>
          <a:p>
            <a:pPr marL="0" indent="0" algn="ctr">
              <a:buNone/>
            </a:pPr>
            <a:endParaRPr lang="pt-BR" sz="3600" i="1" dirty="0" smtClean="0"/>
          </a:p>
          <a:p>
            <a:pPr marL="0" indent="0" algn="just">
              <a:buNone/>
            </a:pPr>
            <a:r>
              <a:rPr lang="pt-BR" sz="3600" dirty="0" smtClean="0"/>
              <a:t>“Escrever</a:t>
            </a:r>
            <a:r>
              <a:rPr lang="pt-BR" sz="3600" dirty="0"/>
              <a:t>, para mim, vem sendo tanto um prazer profundamente experimentado quanto um dever irrecusável, uma tarefa política a ser cumprida. I...] </a:t>
            </a:r>
            <a:endParaRPr lang="pt-BR" sz="3600" dirty="0" smtClean="0"/>
          </a:p>
          <a:p>
            <a:pPr marL="0" indent="0" algn="just">
              <a:buNone/>
            </a:pPr>
            <a:endParaRPr lang="pt-BR" sz="3600" i="1" dirty="0" smtClean="0"/>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1989207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i="1" dirty="0"/>
              <a:t>A coordenação pedagógico e a questão do registro</a:t>
            </a:r>
            <a:endParaRPr lang="pt-BR" sz="3200" b="1" dirty="0"/>
          </a:p>
        </p:txBody>
      </p:sp>
      <p:sp>
        <p:nvSpPr>
          <p:cNvPr id="3" name="Espaço Reservado para Conteúdo 2"/>
          <p:cNvSpPr>
            <a:spLocks noGrp="1"/>
          </p:cNvSpPr>
          <p:nvPr>
            <p:ph idx="1"/>
          </p:nvPr>
        </p:nvSpPr>
        <p:spPr>
          <a:xfrm>
            <a:off x="508361" y="1265597"/>
            <a:ext cx="11194869" cy="4611189"/>
          </a:xfrm>
        </p:spPr>
        <p:txBody>
          <a:bodyPr>
            <a:noAutofit/>
          </a:bodyPr>
          <a:lstStyle/>
          <a:p>
            <a:pPr marL="0" indent="0" algn="ctr">
              <a:buNone/>
            </a:pPr>
            <a:r>
              <a:rPr lang="pt-BR" sz="3600" i="1" dirty="0" smtClean="0"/>
              <a:t>SOBRE O VALOR / PAPEL DO REGISTRO:</a:t>
            </a:r>
          </a:p>
          <a:p>
            <a:pPr marL="0" indent="0" algn="ctr">
              <a:buNone/>
            </a:pPr>
            <a:endParaRPr lang="pt-BR" sz="3600" i="1" dirty="0" smtClean="0"/>
          </a:p>
          <a:p>
            <a:pPr marL="0" indent="0" algn="just">
              <a:buNone/>
            </a:pPr>
            <a:r>
              <a:rPr lang="pt-BR" sz="3600" dirty="0" smtClean="0"/>
              <a:t>“Não </a:t>
            </a:r>
            <a:r>
              <a:rPr lang="pt-BR" sz="3600" dirty="0"/>
              <a:t>escrevo somente porque me dá prazer escrever mas também porque me sinto politicamente comprometido, porque gostaria de convencer outras pessoas, sem a elas mentir, de que o sonho ou os sonhos de que falo, sobre que escrevo e por que luto valem a pena ser tentados</a:t>
            </a:r>
            <a:r>
              <a:rPr lang="pt-BR" sz="3600" dirty="0" smtClean="0"/>
              <a:t>.”</a:t>
            </a:r>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1114009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i="1" dirty="0"/>
              <a:t>A coordenação pedagógico e a questão do registro</a:t>
            </a:r>
            <a:endParaRPr lang="pt-BR" sz="3200" b="1" dirty="0"/>
          </a:p>
        </p:txBody>
      </p:sp>
      <p:sp>
        <p:nvSpPr>
          <p:cNvPr id="3" name="Espaço Reservado para Conteúdo 2"/>
          <p:cNvSpPr>
            <a:spLocks noGrp="1"/>
          </p:cNvSpPr>
          <p:nvPr>
            <p:ph idx="1"/>
          </p:nvPr>
        </p:nvSpPr>
        <p:spPr>
          <a:xfrm>
            <a:off x="508361" y="1265597"/>
            <a:ext cx="11194869" cy="4611189"/>
          </a:xfrm>
        </p:spPr>
        <p:txBody>
          <a:bodyPr>
            <a:noAutofit/>
          </a:bodyPr>
          <a:lstStyle/>
          <a:p>
            <a:pPr marL="0" indent="0" algn="ctr">
              <a:buNone/>
            </a:pPr>
            <a:r>
              <a:rPr lang="pt-BR" sz="3600" i="1" dirty="0" smtClean="0"/>
              <a:t>SOBRE O VALOR / PAPEL DO REGISTRO:</a:t>
            </a:r>
          </a:p>
          <a:p>
            <a:pPr marL="0" indent="0" algn="ctr">
              <a:buNone/>
            </a:pPr>
            <a:endParaRPr lang="pt-BR" sz="4800" i="1" dirty="0" smtClean="0"/>
          </a:p>
          <a:p>
            <a:pPr marL="0" indent="0" algn="just">
              <a:buNone/>
            </a:pPr>
            <a:r>
              <a:rPr lang="pt-BR" sz="4000" dirty="0" smtClean="0"/>
              <a:t>“A </a:t>
            </a:r>
            <a:r>
              <a:rPr lang="pt-BR" sz="4000" dirty="0"/>
              <a:t>natureza política do ato de escrever, por sua vez, exige compromissos éticos que devo assumir e cumprir. </a:t>
            </a:r>
            <a:r>
              <a:rPr lang="pt-BR" sz="4000" dirty="0" smtClean="0"/>
              <a:t>“</a:t>
            </a:r>
            <a:endParaRPr lang="pt-BR" sz="4000" dirty="0"/>
          </a:p>
          <a:p>
            <a:pPr marL="0" indent="0" algn="just">
              <a:buNone/>
            </a:pPr>
            <a:endParaRPr lang="pt-BR" sz="3600" i="1" dirty="0" smtClean="0"/>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1499969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i="1" dirty="0"/>
              <a:t>A coordenação pedagógico e a questão do registro</a:t>
            </a:r>
            <a:endParaRPr lang="pt-BR" sz="3200" b="1" dirty="0"/>
          </a:p>
        </p:txBody>
      </p:sp>
      <p:sp>
        <p:nvSpPr>
          <p:cNvPr id="3" name="Espaço Reservado para Conteúdo 2"/>
          <p:cNvSpPr>
            <a:spLocks noGrp="1"/>
          </p:cNvSpPr>
          <p:nvPr>
            <p:ph idx="1"/>
          </p:nvPr>
        </p:nvSpPr>
        <p:spPr>
          <a:xfrm>
            <a:off x="508361" y="1265597"/>
            <a:ext cx="11194869" cy="4611189"/>
          </a:xfrm>
        </p:spPr>
        <p:txBody>
          <a:bodyPr>
            <a:noAutofit/>
          </a:bodyPr>
          <a:lstStyle/>
          <a:p>
            <a:pPr marL="0" indent="0" algn="ctr">
              <a:buNone/>
            </a:pPr>
            <a:r>
              <a:rPr lang="pt-BR" sz="3600" i="1" dirty="0"/>
              <a:t>O registro como objeto e como pretexto de reflexão da prática pedagógica </a:t>
            </a:r>
          </a:p>
          <a:p>
            <a:pPr marL="0" indent="0" algn="just">
              <a:buNone/>
            </a:pPr>
            <a:r>
              <a:rPr lang="pt-BR" sz="3600" i="1" dirty="0"/>
              <a:t> </a:t>
            </a:r>
          </a:p>
          <a:p>
            <a:pPr marL="0" indent="0" algn="just">
              <a:buNone/>
            </a:pPr>
            <a:r>
              <a:rPr lang="pt-BR" sz="3600" i="1" dirty="0" err="1"/>
              <a:t>Zabalza</a:t>
            </a:r>
            <a:r>
              <a:rPr lang="pt-BR" sz="3600" i="1" dirty="0"/>
              <a:t> destaca a reflexão como uma dimensão importante que constitui a elaboração dos diários de aula (e que, a meu ver, é igualmente relevante na elaboração de outras modalidades de escrita, como as sínteses de reuniões, o relatório de avaliação do trabalho ou as avaliações de desempenho). </a:t>
            </a:r>
            <a:endParaRPr lang="pt-BR" sz="3600" i="1" dirty="0" smtClean="0"/>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65887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i="1" dirty="0"/>
              <a:t>A coordenação pedagógico e a questão do registro</a:t>
            </a:r>
            <a:endParaRPr lang="pt-BR" sz="3200" b="1" dirty="0"/>
          </a:p>
        </p:txBody>
      </p:sp>
      <p:sp>
        <p:nvSpPr>
          <p:cNvPr id="3" name="Espaço Reservado para Conteúdo 2"/>
          <p:cNvSpPr>
            <a:spLocks noGrp="1"/>
          </p:cNvSpPr>
          <p:nvPr>
            <p:ph idx="1"/>
          </p:nvPr>
        </p:nvSpPr>
        <p:spPr>
          <a:xfrm>
            <a:off x="508361" y="1265597"/>
            <a:ext cx="11194869" cy="4611189"/>
          </a:xfrm>
        </p:spPr>
        <p:txBody>
          <a:bodyPr>
            <a:noAutofit/>
          </a:bodyPr>
          <a:lstStyle/>
          <a:p>
            <a:pPr marL="0" indent="0" algn="ctr">
              <a:buNone/>
            </a:pPr>
            <a:r>
              <a:rPr lang="pt-BR" sz="3600" dirty="0"/>
              <a:t>O registro como objeto e como pretexto de reflexão da prática pedagógica </a:t>
            </a:r>
          </a:p>
          <a:p>
            <a:pPr marL="0" indent="0">
              <a:buNone/>
            </a:pPr>
            <a:r>
              <a:rPr lang="pt-BR" sz="3600" dirty="0"/>
              <a:t> </a:t>
            </a:r>
            <a:r>
              <a:rPr lang="pt-BR" sz="3600" dirty="0" smtClean="0"/>
              <a:t> </a:t>
            </a:r>
            <a:endParaRPr lang="pt-BR" sz="3600" dirty="0"/>
          </a:p>
          <a:p>
            <a:pPr>
              <a:buFontTx/>
              <a:buChar char="-"/>
            </a:pPr>
            <a:r>
              <a:rPr lang="pt-BR" sz="3600" dirty="0" smtClean="0"/>
              <a:t>uma </a:t>
            </a:r>
            <a:r>
              <a:rPr lang="pt-BR" sz="3600" dirty="0"/>
              <a:t>reflexão sobre o objeto narrado: o processo de planificação, a condução da aula, as características dos alunos, etc. (a semântica da narração variará de acordo com a instrução que delimita o espaço a apresentar a intenção do diário). </a:t>
            </a:r>
            <a:endParaRPr lang="pt-BR" sz="3600" dirty="0" smtClean="0"/>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4196395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b="1" dirty="0"/>
              <a:t>O coordenador pedagógico e o atendimento à </a:t>
            </a:r>
            <a:r>
              <a:rPr lang="pt-BR" sz="3200" b="1" dirty="0" smtClean="0"/>
              <a:t>diversidade</a:t>
            </a:r>
            <a:endParaRPr lang="pt-BR" sz="3200" b="1" dirty="0"/>
          </a:p>
        </p:txBody>
      </p:sp>
      <p:sp>
        <p:nvSpPr>
          <p:cNvPr id="3" name="Espaço Reservado para Conteúdo 2"/>
          <p:cNvSpPr>
            <a:spLocks noGrp="1"/>
          </p:cNvSpPr>
          <p:nvPr>
            <p:ph idx="1"/>
          </p:nvPr>
        </p:nvSpPr>
        <p:spPr>
          <a:xfrm>
            <a:off x="627017" y="1423851"/>
            <a:ext cx="11194869" cy="4611189"/>
          </a:xfrm>
        </p:spPr>
        <p:txBody>
          <a:bodyPr>
            <a:noAutofit/>
          </a:bodyPr>
          <a:lstStyle/>
          <a:p>
            <a:pPr marL="0" indent="0" algn="ctr">
              <a:buNone/>
            </a:pPr>
            <a:r>
              <a:rPr lang="pt-BR" sz="3600" dirty="0"/>
              <a:t>O coordenador pedagógico e o desafio de articular as ações pedagógicas no ciclo II do ensino fundamental: algumas </a:t>
            </a:r>
            <a:r>
              <a:rPr lang="pt-BR" sz="3600" dirty="0" smtClean="0"/>
              <a:t>possibilidades</a:t>
            </a:r>
          </a:p>
          <a:p>
            <a:pPr marL="0" indent="0" algn="ctr">
              <a:buNone/>
            </a:pPr>
            <a:endParaRPr lang="pt-BR" sz="3600" dirty="0" smtClean="0"/>
          </a:p>
          <a:p>
            <a:pPr marL="0" indent="0" algn="just">
              <a:buNone/>
            </a:pPr>
            <a:r>
              <a:rPr lang="pt-BR" sz="3600" dirty="0" smtClean="0"/>
              <a:t>O diálogo e reflexões com </a:t>
            </a:r>
            <a:r>
              <a:rPr lang="pt-BR" sz="3600" dirty="0"/>
              <a:t>os coordenadores pedagógicos a respeito das novas exigências em relação à escola e de uma nova postura, em especial a da articulação dos ciclos propostos</a:t>
            </a:r>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2852208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i="1" dirty="0"/>
              <a:t>A coordenação pedagógico e a questão do registro</a:t>
            </a:r>
            <a:endParaRPr lang="pt-BR" sz="3200" b="1" dirty="0"/>
          </a:p>
        </p:txBody>
      </p:sp>
      <p:sp>
        <p:nvSpPr>
          <p:cNvPr id="3" name="Espaço Reservado para Conteúdo 2"/>
          <p:cNvSpPr>
            <a:spLocks noGrp="1"/>
          </p:cNvSpPr>
          <p:nvPr>
            <p:ph idx="1"/>
          </p:nvPr>
        </p:nvSpPr>
        <p:spPr>
          <a:xfrm>
            <a:off x="508361" y="1265597"/>
            <a:ext cx="11194869" cy="4611189"/>
          </a:xfrm>
        </p:spPr>
        <p:txBody>
          <a:bodyPr>
            <a:noAutofit/>
          </a:bodyPr>
          <a:lstStyle/>
          <a:p>
            <a:pPr marL="0" indent="0" algn="ctr">
              <a:buNone/>
            </a:pPr>
            <a:r>
              <a:rPr lang="pt-BR" sz="3600" dirty="0"/>
              <a:t>O registro como objeto e como pretexto de reflexão da prática pedagógica </a:t>
            </a:r>
          </a:p>
          <a:p>
            <a:pPr marL="0" indent="0">
              <a:buNone/>
            </a:pPr>
            <a:r>
              <a:rPr lang="pt-BR" sz="3600" dirty="0"/>
              <a:t> </a:t>
            </a:r>
            <a:r>
              <a:rPr lang="pt-BR" sz="3600" dirty="0" smtClean="0"/>
              <a:t> </a:t>
            </a:r>
            <a:endParaRPr lang="pt-BR" sz="3600" dirty="0"/>
          </a:p>
          <a:p>
            <a:pPr>
              <a:buFontTx/>
              <a:buChar char="-"/>
            </a:pPr>
            <a:r>
              <a:rPr lang="pt-BR" sz="3600" dirty="0" smtClean="0"/>
              <a:t>Nos </a:t>
            </a:r>
            <a:r>
              <a:rPr lang="pt-BR" sz="3600" dirty="0"/>
              <a:t>diários, como nas entrevistas, são frequentes as descrições sobre a situação da escola em que os professores desenvolvem as tarefas, sobre as características dos alunos, sobre os aspectos objetivos da condução das aulas. etc. É a isto que me refiro quando falo de componente referencial dos diários. </a:t>
            </a:r>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70406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i="1" dirty="0"/>
              <a:t>A coordenação pedagógico e a questão do registro</a:t>
            </a:r>
            <a:endParaRPr lang="pt-BR" sz="3200" b="1" dirty="0"/>
          </a:p>
        </p:txBody>
      </p:sp>
      <p:sp>
        <p:nvSpPr>
          <p:cNvPr id="3" name="Espaço Reservado para Conteúdo 2"/>
          <p:cNvSpPr>
            <a:spLocks noGrp="1"/>
          </p:cNvSpPr>
          <p:nvPr>
            <p:ph idx="1"/>
          </p:nvPr>
        </p:nvSpPr>
        <p:spPr>
          <a:xfrm>
            <a:off x="508361" y="1265597"/>
            <a:ext cx="11194869" cy="4611189"/>
          </a:xfrm>
        </p:spPr>
        <p:txBody>
          <a:bodyPr>
            <a:noAutofit/>
          </a:bodyPr>
          <a:lstStyle/>
          <a:p>
            <a:pPr marL="0" indent="0" algn="ctr">
              <a:buNone/>
            </a:pPr>
            <a:r>
              <a:rPr lang="pt-BR" sz="3200" dirty="0"/>
              <a:t>O registro como objeto e como pretexto de reflexão da prática pedagógica </a:t>
            </a:r>
          </a:p>
          <a:p>
            <a:pPr marL="0" indent="0">
              <a:buNone/>
            </a:pPr>
            <a:r>
              <a:rPr lang="pt-BR" sz="3200" dirty="0"/>
              <a:t> </a:t>
            </a:r>
            <a:r>
              <a:rPr lang="pt-BR" sz="3200" dirty="0" smtClean="0"/>
              <a:t> </a:t>
            </a:r>
            <a:endParaRPr lang="pt-BR" sz="3200" dirty="0"/>
          </a:p>
          <a:p>
            <a:pPr>
              <a:buFontTx/>
              <a:buChar char="-"/>
            </a:pPr>
            <a:r>
              <a:rPr lang="pt-BR" sz="3200" dirty="0" smtClean="0"/>
              <a:t>uma </a:t>
            </a:r>
            <a:r>
              <a:rPr lang="pt-BR" sz="3200" dirty="0"/>
              <a:t>reflexão sobre si próprio, sobre o narrador (uns </a:t>
            </a:r>
            <a:r>
              <a:rPr lang="pt-BR" sz="3200" dirty="0" smtClean="0"/>
              <a:t>fazem na </a:t>
            </a:r>
            <a:r>
              <a:rPr lang="pt-BR" sz="3200" dirty="0"/>
              <a:t>considerando o eu como ator e, por conseguinte, como protagonista dos factos descritos. e outros fazem-na enquanto pessoa e por conseguinte. capazes de sentir e sentir-se. de expor emoções desejos, intenções, etc.). É o que eu denomino componente expressiva dos diários. </a:t>
            </a:r>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663159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i="1" dirty="0"/>
              <a:t>A coordenação pedagógico e a questão do registro</a:t>
            </a:r>
            <a:endParaRPr lang="pt-BR" sz="3200" b="1" dirty="0"/>
          </a:p>
        </p:txBody>
      </p:sp>
      <p:sp>
        <p:nvSpPr>
          <p:cNvPr id="3" name="Espaço Reservado para Conteúdo 2"/>
          <p:cNvSpPr>
            <a:spLocks noGrp="1"/>
          </p:cNvSpPr>
          <p:nvPr>
            <p:ph idx="1"/>
          </p:nvPr>
        </p:nvSpPr>
        <p:spPr>
          <a:xfrm>
            <a:off x="508361" y="1265597"/>
            <a:ext cx="11194869" cy="4611189"/>
          </a:xfrm>
        </p:spPr>
        <p:txBody>
          <a:bodyPr>
            <a:noAutofit/>
          </a:bodyPr>
          <a:lstStyle/>
          <a:p>
            <a:pPr marL="0" indent="0" algn="just">
              <a:buNone/>
            </a:pPr>
            <a:r>
              <a:rPr lang="pt-BR" sz="3600" i="1" dirty="0" smtClean="0"/>
              <a:t>OUTRAS FORMAS DE REGISTRO:</a:t>
            </a:r>
          </a:p>
          <a:p>
            <a:pPr algn="just">
              <a:buFont typeface="Wingdings" panose="05000000000000000000" pitchFamily="2" charset="2"/>
              <a:buChar char="Ø"/>
            </a:pPr>
            <a:r>
              <a:rPr lang="pt-BR" sz="3600" dirty="0"/>
              <a:t>Registro em diários </a:t>
            </a:r>
          </a:p>
          <a:p>
            <a:pPr algn="just">
              <a:buFont typeface="Wingdings" panose="05000000000000000000" pitchFamily="2" charset="2"/>
              <a:buChar char="Ø"/>
            </a:pPr>
            <a:r>
              <a:rPr lang="pt-BR" sz="3600" dirty="0"/>
              <a:t>Registro em relatórios de alunos (individual e de grupo) </a:t>
            </a:r>
          </a:p>
          <a:p>
            <a:pPr algn="just">
              <a:buFont typeface="Wingdings" panose="05000000000000000000" pitchFamily="2" charset="2"/>
              <a:buChar char="Ø"/>
            </a:pPr>
            <a:r>
              <a:rPr lang="pt-BR" sz="3600" dirty="0"/>
              <a:t>Registro em forma de síntese de reuniões de professores (individual e de grupo)  </a:t>
            </a:r>
          </a:p>
          <a:p>
            <a:pPr algn="just">
              <a:buFont typeface="Wingdings" panose="05000000000000000000" pitchFamily="2" charset="2"/>
              <a:buChar char="Ø"/>
            </a:pPr>
            <a:r>
              <a:rPr lang="pt-BR" sz="3600" dirty="0"/>
              <a:t>Escrita do relatório de avaliação do trabalho realizado (do professor para o coordenador e do coordenador para o professor)  </a:t>
            </a:r>
          </a:p>
          <a:p>
            <a:pPr marL="0" indent="0" algn="just">
              <a:buNone/>
            </a:pPr>
            <a:endParaRPr lang="pt-BR" sz="3600" i="1" dirty="0" smtClean="0"/>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2403177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i="1" dirty="0"/>
              <a:t>A coordenação pedagógico e a questão do registro</a:t>
            </a:r>
            <a:endParaRPr lang="pt-BR" sz="3200" b="1" dirty="0"/>
          </a:p>
        </p:txBody>
      </p:sp>
      <p:sp>
        <p:nvSpPr>
          <p:cNvPr id="3" name="Espaço Reservado para Conteúdo 2"/>
          <p:cNvSpPr>
            <a:spLocks noGrp="1"/>
          </p:cNvSpPr>
          <p:nvPr>
            <p:ph idx="1"/>
          </p:nvPr>
        </p:nvSpPr>
        <p:spPr>
          <a:xfrm>
            <a:off x="508361" y="2325189"/>
            <a:ext cx="11194869" cy="3551597"/>
          </a:xfrm>
        </p:spPr>
        <p:txBody>
          <a:bodyPr>
            <a:noAutofit/>
          </a:bodyPr>
          <a:lstStyle/>
          <a:p>
            <a:pPr marL="0" indent="0" algn="ctr">
              <a:buNone/>
            </a:pPr>
            <a:r>
              <a:rPr lang="pt-BR" sz="4000" i="1" dirty="0"/>
              <a:t>Socialização dos registros na formação de professores: </a:t>
            </a:r>
            <a:endParaRPr lang="pt-BR" sz="4000" i="1" dirty="0" smtClean="0"/>
          </a:p>
          <a:p>
            <a:pPr marL="0" indent="0" algn="ctr">
              <a:buNone/>
            </a:pPr>
            <a:r>
              <a:rPr lang="pt-BR" sz="4000" i="1" dirty="0" smtClean="0"/>
              <a:t>espaços </a:t>
            </a:r>
            <a:r>
              <a:rPr lang="pt-BR" sz="4000" i="1" dirty="0"/>
              <a:t>para produção de sentidos, confrontos e construção de parcerias </a:t>
            </a:r>
            <a:endParaRPr lang="pt-BR" sz="4000" i="1" dirty="0" smtClean="0"/>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4155063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i="1" dirty="0"/>
              <a:t>A coordenação pedagógico e a questão do registro</a:t>
            </a:r>
            <a:endParaRPr lang="pt-BR" sz="3200" b="1" dirty="0"/>
          </a:p>
        </p:txBody>
      </p:sp>
      <p:sp>
        <p:nvSpPr>
          <p:cNvPr id="3" name="Espaço Reservado para Conteúdo 2"/>
          <p:cNvSpPr>
            <a:spLocks noGrp="1"/>
          </p:cNvSpPr>
          <p:nvPr>
            <p:ph idx="1"/>
          </p:nvPr>
        </p:nvSpPr>
        <p:spPr>
          <a:xfrm>
            <a:off x="508361" y="1265597"/>
            <a:ext cx="11194869" cy="4611189"/>
          </a:xfrm>
        </p:spPr>
        <p:txBody>
          <a:bodyPr>
            <a:noAutofit/>
          </a:bodyPr>
          <a:lstStyle/>
          <a:p>
            <a:pPr marL="0" indent="0" algn="just">
              <a:buNone/>
            </a:pPr>
            <a:r>
              <a:rPr lang="pt-BR" sz="3600" i="1" dirty="0" err="1"/>
              <a:t>Orsolon</a:t>
            </a:r>
            <a:r>
              <a:rPr lang="pt-BR" sz="3600" i="1" dirty="0"/>
              <a:t> destaca a importância de trazer essas análises para o centro das discussões na construção do trabalho coletivo: </a:t>
            </a:r>
            <a:r>
              <a:rPr lang="pt-BR" sz="3600" i="1" dirty="0" smtClean="0"/>
              <a:t> </a:t>
            </a:r>
            <a:endParaRPr lang="pt-BR" sz="3600" i="1" dirty="0"/>
          </a:p>
          <a:p>
            <a:pPr marL="0" indent="0" algn="just">
              <a:buNone/>
            </a:pPr>
            <a:r>
              <a:rPr lang="pt-BR" sz="3600" i="1" dirty="0"/>
              <a:t>A mudança da escola só se dará quando o trabalho for coletivo, </a:t>
            </a:r>
            <a:r>
              <a:rPr lang="pt-BR" sz="3600" i="1" dirty="0" smtClean="0"/>
              <a:t>articulado </a:t>
            </a:r>
            <a:r>
              <a:rPr lang="pt-BR" sz="3600" i="1" dirty="0"/>
              <a:t>entre todos os atores da comunidade escolar, num exercício individual e grupal de trazer as concepções, compartilhá-las, ler as divergências e as convergências e, mediante esses confrontos, construir o trabalho. </a:t>
            </a:r>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3392569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i="1" dirty="0"/>
              <a:t>A coordenação pedagógico e a questão do registro</a:t>
            </a:r>
            <a:endParaRPr lang="pt-BR" sz="3200" b="1" dirty="0"/>
          </a:p>
        </p:txBody>
      </p:sp>
      <p:sp>
        <p:nvSpPr>
          <p:cNvPr id="3" name="Espaço Reservado para Conteúdo 2"/>
          <p:cNvSpPr>
            <a:spLocks noGrp="1"/>
          </p:cNvSpPr>
          <p:nvPr>
            <p:ph idx="1"/>
          </p:nvPr>
        </p:nvSpPr>
        <p:spPr>
          <a:xfrm>
            <a:off x="508361" y="1265597"/>
            <a:ext cx="11194869" cy="4611189"/>
          </a:xfrm>
        </p:spPr>
        <p:txBody>
          <a:bodyPr>
            <a:noAutofit/>
          </a:bodyPr>
          <a:lstStyle/>
          <a:p>
            <a:pPr marL="0" indent="0" algn="just">
              <a:buNone/>
            </a:pPr>
            <a:r>
              <a:rPr lang="pt-BR" sz="3600" i="1" dirty="0" err="1"/>
              <a:t>Orsolon</a:t>
            </a:r>
            <a:r>
              <a:rPr lang="pt-BR" sz="3600" i="1" dirty="0"/>
              <a:t> destaca a importância de trazer essas análises para o centro das discussões na construção do trabalho coletivo: </a:t>
            </a:r>
            <a:r>
              <a:rPr lang="pt-BR" sz="3600" i="1" dirty="0" smtClean="0"/>
              <a:t> </a:t>
            </a:r>
            <a:endParaRPr lang="pt-BR" sz="3600" i="1" dirty="0"/>
          </a:p>
          <a:p>
            <a:pPr marL="0" indent="0" algn="just">
              <a:buNone/>
            </a:pPr>
            <a:r>
              <a:rPr lang="pt-BR" sz="3600" i="1" dirty="0" smtClean="0"/>
              <a:t>O </a:t>
            </a:r>
            <a:r>
              <a:rPr lang="pt-BR" sz="3600" i="1" dirty="0"/>
              <a:t>coordenador, como um dos articuladores desse trabalho coletivo, precisa ser capaz de ler, observar e congregar as necessidades dos que atuam na escola; e, nesse contexto, introduzir inovações, para que todos se comprometam com o proposto. </a:t>
            </a:r>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2708591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i="1" dirty="0"/>
              <a:t>A coordenação pedagógico e a questão do registro</a:t>
            </a:r>
            <a:endParaRPr lang="pt-BR" sz="3200" b="1" dirty="0"/>
          </a:p>
        </p:txBody>
      </p:sp>
      <p:sp>
        <p:nvSpPr>
          <p:cNvPr id="3" name="Espaço Reservado para Conteúdo 2"/>
          <p:cNvSpPr>
            <a:spLocks noGrp="1"/>
          </p:cNvSpPr>
          <p:nvPr>
            <p:ph idx="1"/>
          </p:nvPr>
        </p:nvSpPr>
        <p:spPr>
          <a:xfrm>
            <a:off x="508361" y="1265597"/>
            <a:ext cx="11194869" cy="4611189"/>
          </a:xfrm>
        </p:spPr>
        <p:txBody>
          <a:bodyPr>
            <a:noAutofit/>
          </a:bodyPr>
          <a:lstStyle/>
          <a:p>
            <a:pPr marL="0" indent="0" algn="just">
              <a:buNone/>
            </a:pPr>
            <a:r>
              <a:rPr lang="pt-BR" sz="3600" i="1" dirty="0"/>
              <a:t>A ação dos coordenadores não pode acontecer sem a intermediação de situações concretas, em que possa ser expressa e percebida. </a:t>
            </a:r>
            <a:endParaRPr lang="pt-BR" sz="3600" i="1" dirty="0" smtClean="0"/>
          </a:p>
          <a:p>
            <a:pPr marL="0" indent="0" algn="just">
              <a:buNone/>
            </a:pPr>
            <a:r>
              <a:rPr lang="pt-BR" sz="3600" i="1" dirty="0" smtClean="0"/>
              <a:t>Esse </a:t>
            </a:r>
            <a:r>
              <a:rPr lang="pt-BR" sz="3600" i="1" dirty="0"/>
              <a:t>coordenador que vem sendo discutido [...] que está envolvido na construção do projeto pedagógico e assume o currículo como espaço de atuação, necessária e principalmente, tem o professor em </a:t>
            </a:r>
            <a:r>
              <a:rPr lang="pt-BR" sz="3600" i="1" dirty="0" smtClean="0"/>
              <a:t>parceria sendo </a:t>
            </a:r>
            <a:r>
              <a:rPr lang="pt-BR" sz="3600" i="1" dirty="0"/>
              <a:t>mediador entre este e um projeto pedagógico mais amplo. </a:t>
            </a:r>
            <a:endParaRPr lang="pt-BR" sz="3600" i="1" dirty="0" smtClean="0"/>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
        <p:nvSpPr>
          <p:cNvPr id="8" name="Explosão 1 7"/>
          <p:cNvSpPr/>
          <p:nvPr/>
        </p:nvSpPr>
        <p:spPr>
          <a:xfrm>
            <a:off x="10189029" y="248194"/>
            <a:ext cx="496388" cy="522515"/>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xmlns="" val="1770463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508361" y="1265597"/>
            <a:ext cx="11194869" cy="4611189"/>
          </a:xfrm>
        </p:spPr>
        <p:txBody>
          <a:bodyPr>
            <a:noAutofit/>
          </a:bodyPr>
          <a:lstStyle/>
          <a:p>
            <a:pPr marL="0" indent="0">
              <a:buNone/>
            </a:pPr>
            <a:r>
              <a:rPr lang="pt-BR" sz="3600" b="1" dirty="0"/>
              <a:t>MOREIRA</a:t>
            </a:r>
            <a:r>
              <a:rPr lang="pt-BR" sz="3600" dirty="0"/>
              <a:t>, A.; SILVA JUNIOR, P. M. da. Conhecimento escolar nos currículos das escolas públicas: reflexões e apostas. Currículo sem Fronteiras, v. 17, n. 3, p. 489-500, set./dez. 2017.</a:t>
            </a:r>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31658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dirty="0"/>
              <a:t>Conhecimento escolar nos currículos das escolas públicas: reflexões e apostas. Currículo sem Fronteiras</a:t>
            </a:r>
            <a:endParaRPr lang="pt-BR" sz="3200" b="1" dirty="0"/>
          </a:p>
        </p:txBody>
      </p:sp>
      <p:sp>
        <p:nvSpPr>
          <p:cNvPr id="3" name="Espaço Reservado para Conteúdo 2"/>
          <p:cNvSpPr>
            <a:spLocks noGrp="1"/>
          </p:cNvSpPr>
          <p:nvPr>
            <p:ph idx="1"/>
          </p:nvPr>
        </p:nvSpPr>
        <p:spPr>
          <a:xfrm>
            <a:off x="508361" y="1737361"/>
            <a:ext cx="11194869" cy="4139426"/>
          </a:xfrm>
        </p:spPr>
        <p:txBody>
          <a:bodyPr>
            <a:noAutofit/>
          </a:bodyPr>
          <a:lstStyle/>
          <a:p>
            <a:pPr marL="0" indent="0">
              <a:buNone/>
            </a:pPr>
            <a:r>
              <a:rPr lang="pt-BR" sz="3600" dirty="0" smtClean="0"/>
              <a:t>“o </a:t>
            </a:r>
            <a:r>
              <a:rPr lang="pt-BR" sz="3600" dirty="0"/>
              <a:t>currículo reflete o caráter de instituição total que a escola de forma cada vez mais explícita, está assumindo, num contesto social no qual muitas da funções de socialização que outros agentes sociais desempenharam agora ela realiza como consenso da família e de outras instituições</a:t>
            </a:r>
            <a:r>
              <a:rPr lang="pt-BR" sz="3600" dirty="0" smtClean="0"/>
              <a:t>...</a:t>
            </a:r>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3424726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dirty="0"/>
              <a:t>Conhecimento escolar nos currículos das escolas públicas: reflexões e apostas. Currículo sem Fronteiras</a:t>
            </a:r>
            <a:endParaRPr lang="pt-BR" sz="3200" b="1" dirty="0"/>
          </a:p>
        </p:txBody>
      </p:sp>
      <p:sp>
        <p:nvSpPr>
          <p:cNvPr id="3" name="Espaço Reservado para Conteúdo 2"/>
          <p:cNvSpPr>
            <a:spLocks noGrp="1"/>
          </p:cNvSpPr>
          <p:nvPr>
            <p:ph idx="1"/>
          </p:nvPr>
        </p:nvSpPr>
        <p:spPr>
          <a:xfrm>
            <a:off x="508361" y="1737361"/>
            <a:ext cx="11194869" cy="4139426"/>
          </a:xfrm>
        </p:spPr>
        <p:txBody>
          <a:bodyPr>
            <a:noAutofit/>
          </a:bodyPr>
          <a:lstStyle/>
          <a:p>
            <a:pPr marL="0" indent="0">
              <a:buNone/>
            </a:pPr>
            <a:r>
              <a:rPr lang="pt-BR" sz="3600" dirty="0" smtClean="0"/>
              <a:t>“...</a:t>
            </a:r>
          </a:p>
          <a:p>
            <a:pPr marL="0" indent="0">
              <a:buNone/>
            </a:pPr>
            <a:r>
              <a:rPr lang="pt-BR" sz="3600" dirty="0" smtClean="0"/>
              <a:t>Assumir </a:t>
            </a:r>
            <a:r>
              <a:rPr lang="pt-BR" sz="3600" dirty="0"/>
              <a:t>esse caráter global supõe uma transformação importante de todas as relações pedagógicas, dos códigos dos currículos, do profissionalismo dos professores e dos poderes de controle destes e da instituição sobre os alunos” </a:t>
            </a:r>
            <a:endParaRPr lang="pt-BR" sz="4400" dirty="0" smtClean="0"/>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1319900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b="1" dirty="0"/>
              <a:t>O coordenador pedagógico e o atendimento à </a:t>
            </a:r>
            <a:r>
              <a:rPr lang="pt-BR" sz="3200" b="1" dirty="0" smtClean="0"/>
              <a:t>diversidade</a:t>
            </a:r>
            <a:endParaRPr lang="pt-BR" sz="3200" b="1" dirty="0"/>
          </a:p>
        </p:txBody>
      </p:sp>
      <p:sp>
        <p:nvSpPr>
          <p:cNvPr id="3" name="Espaço Reservado para Conteúdo 2"/>
          <p:cNvSpPr>
            <a:spLocks noGrp="1"/>
          </p:cNvSpPr>
          <p:nvPr>
            <p:ph idx="1"/>
          </p:nvPr>
        </p:nvSpPr>
        <p:spPr>
          <a:xfrm>
            <a:off x="627017" y="1423851"/>
            <a:ext cx="11194869" cy="4611189"/>
          </a:xfrm>
        </p:spPr>
        <p:txBody>
          <a:bodyPr>
            <a:noAutofit/>
          </a:bodyPr>
          <a:lstStyle/>
          <a:p>
            <a:pPr marL="0" indent="0" algn="ctr">
              <a:buNone/>
            </a:pPr>
            <a:r>
              <a:rPr lang="pt-BR" sz="3600" dirty="0"/>
              <a:t>A coordenação pedagógica e a </a:t>
            </a:r>
            <a:r>
              <a:rPr lang="pt-BR" sz="3600" dirty="0" smtClean="0"/>
              <a:t>EJA</a:t>
            </a:r>
          </a:p>
          <a:p>
            <a:pPr marL="0" indent="0" algn="just">
              <a:buNone/>
            </a:pPr>
            <a:endParaRPr lang="pt-BR" sz="1050" dirty="0"/>
          </a:p>
          <a:p>
            <a:pPr marL="0" indent="0" algn="just">
              <a:buNone/>
            </a:pPr>
            <a:r>
              <a:rPr lang="pt-BR" sz="3600" dirty="0" smtClean="0"/>
              <a:t> Aborda </a:t>
            </a:r>
            <a:r>
              <a:rPr lang="pt-BR" sz="3600" dirty="0"/>
              <a:t>a construção de um projeto especifico para a </a:t>
            </a:r>
            <a:r>
              <a:rPr lang="pt-BR" sz="3600" dirty="0" smtClean="0"/>
              <a:t>EJA, assim como os </a:t>
            </a:r>
            <a:r>
              <a:rPr lang="pt-BR" sz="3600" dirty="0"/>
              <a:t>aspectos da formação continuada dos docentes, com foco na EJA e na realidade da unidade escolar. </a:t>
            </a:r>
            <a:endParaRPr lang="pt-BR" sz="3600" dirty="0" smtClean="0"/>
          </a:p>
          <a:p>
            <a:pPr marL="0" indent="0" algn="just">
              <a:buNone/>
            </a:pPr>
            <a:r>
              <a:rPr lang="pt-BR" sz="3600" dirty="0" smtClean="0"/>
              <a:t>Enfatiza </a:t>
            </a:r>
            <a:r>
              <a:rPr lang="pt-BR" sz="3600" dirty="0"/>
              <a:t>também a articulação do projeto da EJA com os momentos de formação continuada dos professores em reuniões pedagógicas.</a:t>
            </a:r>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111829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dirty="0"/>
              <a:t>Conhecimento escolar nos currículos das escolas públicas: reflexões e apostas. Currículo sem Fronteiras</a:t>
            </a:r>
            <a:endParaRPr lang="pt-BR" sz="3200" b="1" dirty="0"/>
          </a:p>
        </p:txBody>
      </p:sp>
      <p:sp>
        <p:nvSpPr>
          <p:cNvPr id="3" name="Espaço Reservado para Conteúdo 2"/>
          <p:cNvSpPr>
            <a:spLocks noGrp="1"/>
          </p:cNvSpPr>
          <p:nvPr>
            <p:ph idx="1"/>
          </p:nvPr>
        </p:nvSpPr>
        <p:spPr>
          <a:xfrm>
            <a:off x="508361" y="1737361"/>
            <a:ext cx="11194869" cy="4139426"/>
          </a:xfrm>
        </p:spPr>
        <p:txBody>
          <a:bodyPr>
            <a:noAutofit/>
          </a:bodyPr>
          <a:lstStyle/>
          <a:p>
            <a:pPr marL="0" indent="0">
              <a:buNone/>
            </a:pPr>
            <a:r>
              <a:rPr lang="pt-BR" sz="3600" dirty="0" smtClean="0"/>
              <a:t>Duas </a:t>
            </a:r>
            <a:r>
              <a:rPr lang="pt-BR" sz="3600" dirty="0"/>
              <a:t>epígrafes emolduram este texto e nos fazem </a:t>
            </a:r>
            <a:r>
              <a:rPr lang="pt-BR" sz="3600" dirty="0" smtClean="0"/>
              <a:t>refletir: </a:t>
            </a:r>
            <a:endParaRPr lang="pt-BR" sz="3600" dirty="0"/>
          </a:p>
          <a:p>
            <a:pPr marL="0" indent="0">
              <a:buNone/>
            </a:pPr>
            <a:r>
              <a:rPr lang="pt-BR" sz="3600" dirty="0"/>
              <a:t> </a:t>
            </a:r>
          </a:p>
          <a:p>
            <a:pPr marL="0" indent="0">
              <a:buNone/>
            </a:pPr>
            <a:r>
              <a:rPr lang="pt-BR" sz="3600" dirty="0"/>
              <a:t>A primeira defende a crença na escola pública e nos leva a considerar esse espaço como importante local para a construção de sujeitos sociais. </a:t>
            </a:r>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2410400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dirty="0"/>
              <a:t>Conhecimento escolar nos currículos das escolas públicas: reflexões e apostas. Currículo sem Fronteiras</a:t>
            </a:r>
            <a:endParaRPr lang="pt-BR" sz="3200" b="1" dirty="0"/>
          </a:p>
        </p:txBody>
      </p:sp>
      <p:sp>
        <p:nvSpPr>
          <p:cNvPr id="3" name="Espaço Reservado para Conteúdo 2"/>
          <p:cNvSpPr>
            <a:spLocks noGrp="1"/>
          </p:cNvSpPr>
          <p:nvPr>
            <p:ph idx="1"/>
          </p:nvPr>
        </p:nvSpPr>
        <p:spPr>
          <a:xfrm>
            <a:off x="508361" y="1265597"/>
            <a:ext cx="11194869" cy="4611189"/>
          </a:xfrm>
        </p:spPr>
        <p:txBody>
          <a:bodyPr>
            <a:noAutofit/>
          </a:bodyPr>
          <a:lstStyle/>
          <a:p>
            <a:pPr marL="0" indent="0" algn="just">
              <a:buNone/>
            </a:pPr>
            <a:r>
              <a:rPr lang="pt-BR" sz="3600" dirty="0"/>
              <a:t>Duas epígrafes emolduram este texto e nos fazem refletir: </a:t>
            </a:r>
          </a:p>
          <a:p>
            <a:pPr marL="0" indent="0" algn="just">
              <a:buNone/>
            </a:pPr>
            <a:r>
              <a:rPr lang="pt-BR" sz="3600" dirty="0" smtClean="0"/>
              <a:t>A </a:t>
            </a:r>
            <a:r>
              <a:rPr lang="pt-BR" sz="3600" dirty="0"/>
              <a:t>segunda nos mostra o fraco desempenho dos estudantes das escolas públicas1 nos Exames Nacionais do Ensino Médio (ENEM) de 2015</a:t>
            </a:r>
            <a:r>
              <a:rPr lang="pt-BR" dirty="0"/>
              <a:t>. </a:t>
            </a:r>
            <a:endParaRPr lang="pt-BR" dirty="0" smtClean="0"/>
          </a:p>
          <a:p>
            <a:pPr marL="0" indent="0" algn="just">
              <a:buNone/>
            </a:pPr>
            <a:endParaRPr lang="pt-BR" sz="3600" i="1" dirty="0"/>
          </a:p>
          <a:p>
            <a:pPr marL="0" indent="0" algn="just">
              <a:buNone/>
            </a:pPr>
            <a:r>
              <a:rPr lang="pt-BR" sz="3600" b="1" i="1" dirty="0" smtClean="0">
                <a:solidFill>
                  <a:srgbClr val="FF0000"/>
                </a:solidFill>
              </a:rPr>
              <a:t>Neste ano, </a:t>
            </a:r>
            <a:r>
              <a:rPr lang="pt-BR" sz="3600" b="1" i="1" dirty="0">
                <a:solidFill>
                  <a:srgbClr val="FF0000"/>
                </a:solidFill>
              </a:rPr>
              <a:t>das 100 escolas com maior nota média no Enem 2015, 97 são privadas. </a:t>
            </a:r>
            <a:endParaRPr lang="pt-BR" sz="3600" b="1" i="1" dirty="0" smtClean="0">
              <a:solidFill>
                <a:srgbClr val="FF0000"/>
              </a:solidFill>
            </a:endParaRPr>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869203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dirty="0"/>
              <a:t>Conhecimento escolar nos currículos das escolas públicas: reflexões e apostas. Currículo sem Fronteiras</a:t>
            </a:r>
            <a:endParaRPr lang="pt-BR" sz="3200" b="1" dirty="0"/>
          </a:p>
        </p:txBody>
      </p:sp>
      <p:sp>
        <p:nvSpPr>
          <p:cNvPr id="3" name="Espaço Reservado para Conteúdo 2"/>
          <p:cNvSpPr>
            <a:spLocks noGrp="1"/>
          </p:cNvSpPr>
          <p:nvPr>
            <p:ph idx="1"/>
          </p:nvPr>
        </p:nvSpPr>
        <p:spPr>
          <a:xfrm>
            <a:off x="508361" y="1265597"/>
            <a:ext cx="11194869" cy="4611189"/>
          </a:xfrm>
        </p:spPr>
        <p:txBody>
          <a:bodyPr>
            <a:noAutofit/>
          </a:bodyPr>
          <a:lstStyle/>
          <a:p>
            <a:pPr marL="0" indent="0" algn="just">
              <a:buNone/>
            </a:pPr>
            <a:r>
              <a:rPr lang="pt-BR" sz="3600" dirty="0"/>
              <a:t>Duas epígrafes emolduram este texto e nos fazem refletir: </a:t>
            </a:r>
          </a:p>
          <a:p>
            <a:pPr marL="0" indent="0" algn="just">
              <a:buNone/>
            </a:pPr>
            <a:r>
              <a:rPr lang="pt-BR" sz="3600" dirty="0" smtClean="0"/>
              <a:t>A </a:t>
            </a:r>
            <a:r>
              <a:rPr lang="pt-BR" sz="3600" dirty="0"/>
              <a:t>segunda nos mostra o fraco desempenho dos estudantes das escolas públicas1 nos Exames Nacionais do Ensino Médio (ENEM) de 2015</a:t>
            </a:r>
            <a:r>
              <a:rPr lang="pt-BR" dirty="0"/>
              <a:t>. </a:t>
            </a:r>
            <a:endParaRPr lang="pt-BR" dirty="0" smtClean="0"/>
          </a:p>
          <a:p>
            <a:pPr marL="0" indent="0" algn="just">
              <a:buNone/>
            </a:pPr>
            <a:endParaRPr lang="pt-BR" sz="3600" i="1" dirty="0"/>
          </a:p>
          <a:p>
            <a:pPr marL="0" indent="0" algn="just">
              <a:buNone/>
            </a:pPr>
            <a:r>
              <a:rPr lang="pt-BR" sz="3600" b="1" i="1" dirty="0" smtClean="0">
                <a:solidFill>
                  <a:srgbClr val="FF0000"/>
                </a:solidFill>
              </a:rPr>
              <a:t>No </a:t>
            </a:r>
            <a:r>
              <a:rPr lang="pt-BR" sz="3600" b="1" i="1" dirty="0">
                <a:solidFill>
                  <a:srgbClr val="FF0000"/>
                </a:solidFill>
              </a:rPr>
              <a:t>universo de 1 mil escolas, somente 49 são da rede pública. </a:t>
            </a:r>
            <a:endParaRPr lang="pt-BR" sz="3600" b="1" i="1" dirty="0" smtClean="0">
              <a:solidFill>
                <a:srgbClr val="FF0000"/>
              </a:solidFill>
            </a:endParaRPr>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2435696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dirty="0"/>
              <a:t>Conhecimento escolar nos currículos das escolas públicas: reflexões e apostas. Currículo sem Fronteiras</a:t>
            </a:r>
            <a:endParaRPr lang="pt-BR" sz="3200" b="1" dirty="0"/>
          </a:p>
        </p:txBody>
      </p:sp>
      <p:sp>
        <p:nvSpPr>
          <p:cNvPr id="3" name="Espaço Reservado para Conteúdo 2"/>
          <p:cNvSpPr>
            <a:spLocks noGrp="1"/>
          </p:cNvSpPr>
          <p:nvPr>
            <p:ph idx="1"/>
          </p:nvPr>
        </p:nvSpPr>
        <p:spPr>
          <a:xfrm>
            <a:off x="508361" y="1265597"/>
            <a:ext cx="11194869" cy="4611189"/>
          </a:xfrm>
        </p:spPr>
        <p:txBody>
          <a:bodyPr>
            <a:noAutofit/>
          </a:bodyPr>
          <a:lstStyle/>
          <a:p>
            <a:pPr marL="0" indent="0" algn="just">
              <a:buNone/>
            </a:pPr>
            <a:r>
              <a:rPr lang="pt-BR" sz="3600" dirty="0"/>
              <a:t>Duas epígrafes emolduram este texto e nos fazem refletir: </a:t>
            </a:r>
          </a:p>
          <a:p>
            <a:pPr marL="0" indent="0" algn="just">
              <a:buNone/>
            </a:pPr>
            <a:r>
              <a:rPr lang="pt-BR" sz="3600" dirty="0" smtClean="0"/>
              <a:t>A </a:t>
            </a:r>
            <a:r>
              <a:rPr lang="pt-BR" sz="3600" dirty="0"/>
              <a:t>segunda nos mostra o fraco desempenho dos estudantes das escolas públicas1 nos Exames Nacionais do Ensino Médio (ENEM) de 2015</a:t>
            </a:r>
            <a:r>
              <a:rPr lang="pt-BR" dirty="0"/>
              <a:t>. </a:t>
            </a:r>
            <a:endParaRPr lang="pt-BR" dirty="0" smtClean="0"/>
          </a:p>
          <a:p>
            <a:pPr marL="0" indent="0" algn="just">
              <a:buNone/>
            </a:pPr>
            <a:endParaRPr lang="pt-BR" sz="3600" i="1" dirty="0"/>
          </a:p>
          <a:p>
            <a:pPr marL="0" indent="0" algn="just">
              <a:buNone/>
            </a:pPr>
            <a:r>
              <a:rPr lang="pt-BR" sz="3600" b="1" i="1" dirty="0" smtClean="0">
                <a:solidFill>
                  <a:srgbClr val="FF0000"/>
                </a:solidFill>
              </a:rPr>
              <a:t>No </a:t>
            </a:r>
            <a:r>
              <a:rPr lang="pt-BR" sz="3600" b="1" i="1" dirty="0">
                <a:solidFill>
                  <a:srgbClr val="FF0000"/>
                </a:solidFill>
              </a:rPr>
              <a:t>ano anterior, eram 93, e em 2013, 78. </a:t>
            </a:r>
            <a:endParaRPr lang="pt-BR" sz="3600" b="1" i="1" dirty="0" smtClean="0">
              <a:solidFill>
                <a:srgbClr val="FF0000"/>
              </a:solidFill>
            </a:endParaRPr>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4258385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dirty="0"/>
              <a:t>Conhecimento escolar nos currículos das escolas públicas: reflexões e apostas. Currículo sem Fronteiras</a:t>
            </a:r>
            <a:endParaRPr lang="pt-BR" sz="3200" b="1" dirty="0"/>
          </a:p>
        </p:txBody>
      </p:sp>
      <p:sp>
        <p:nvSpPr>
          <p:cNvPr id="3" name="Espaço Reservado para Conteúdo 2"/>
          <p:cNvSpPr>
            <a:spLocks noGrp="1"/>
          </p:cNvSpPr>
          <p:nvPr>
            <p:ph idx="1"/>
          </p:nvPr>
        </p:nvSpPr>
        <p:spPr>
          <a:xfrm>
            <a:off x="508361" y="1265597"/>
            <a:ext cx="11194869" cy="4611189"/>
          </a:xfrm>
        </p:spPr>
        <p:txBody>
          <a:bodyPr>
            <a:noAutofit/>
          </a:bodyPr>
          <a:lstStyle/>
          <a:p>
            <a:pPr marL="0" indent="0" algn="just">
              <a:buNone/>
            </a:pPr>
            <a:r>
              <a:rPr lang="pt-BR" sz="3600" dirty="0"/>
              <a:t>Duas epígrafes emolduram este texto e nos fazem refletir: </a:t>
            </a:r>
          </a:p>
          <a:p>
            <a:pPr marL="0" indent="0" algn="just">
              <a:buNone/>
            </a:pPr>
            <a:r>
              <a:rPr lang="pt-BR" sz="3600" dirty="0" smtClean="0"/>
              <a:t>A </a:t>
            </a:r>
            <a:r>
              <a:rPr lang="pt-BR" sz="3600" dirty="0"/>
              <a:t>segunda nos mostra o fraco desempenho dos estudantes das escolas públicas1 nos Exames Nacionais do Ensino Médio (ENEM) de 2015</a:t>
            </a:r>
            <a:r>
              <a:rPr lang="pt-BR" dirty="0"/>
              <a:t>. </a:t>
            </a:r>
            <a:endParaRPr lang="pt-BR" dirty="0" smtClean="0"/>
          </a:p>
          <a:p>
            <a:pPr marL="0" indent="0" algn="just">
              <a:buNone/>
            </a:pPr>
            <a:endParaRPr lang="pt-BR" sz="3600" i="1" dirty="0"/>
          </a:p>
          <a:p>
            <a:pPr marL="0" indent="0" algn="just">
              <a:buNone/>
            </a:pPr>
            <a:r>
              <a:rPr lang="pt-BR" sz="3600" b="1" i="1" dirty="0" smtClean="0">
                <a:solidFill>
                  <a:srgbClr val="FF0000"/>
                </a:solidFill>
              </a:rPr>
              <a:t>Para </a:t>
            </a:r>
            <a:r>
              <a:rPr lang="pt-BR" sz="3600" b="1" i="1" dirty="0">
                <a:solidFill>
                  <a:srgbClr val="FF0000"/>
                </a:solidFill>
              </a:rPr>
              <a:t>o Inep, novamente os resultados das escolas públicas apontam a necessidade de reforma do ensino médio (MORENO; TENENTE; FAJARDO, 2016). </a:t>
            </a:r>
            <a:endParaRPr lang="pt-BR" sz="3600" b="1" i="1" dirty="0" smtClean="0">
              <a:solidFill>
                <a:srgbClr val="FF0000"/>
              </a:solidFill>
            </a:endParaRPr>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3010386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dirty="0"/>
              <a:t>Conhecimento escolar nos currículos das escolas públicas: reflexões e apostas. Currículo sem Fronteiras</a:t>
            </a:r>
            <a:endParaRPr lang="pt-BR" sz="3200" b="1" dirty="0"/>
          </a:p>
        </p:txBody>
      </p:sp>
      <p:sp>
        <p:nvSpPr>
          <p:cNvPr id="3" name="Espaço Reservado para Conteúdo 2"/>
          <p:cNvSpPr>
            <a:spLocks noGrp="1"/>
          </p:cNvSpPr>
          <p:nvPr>
            <p:ph idx="1"/>
          </p:nvPr>
        </p:nvSpPr>
        <p:spPr>
          <a:xfrm>
            <a:off x="508361" y="1265597"/>
            <a:ext cx="11194869" cy="4611189"/>
          </a:xfrm>
        </p:spPr>
        <p:txBody>
          <a:bodyPr>
            <a:noAutofit/>
          </a:bodyPr>
          <a:lstStyle/>
          <a:p>
            <a:pPr marL="0" indent="0" algn="just">
              <a:buNone/>
            </a:pPr>
            <a:r>
              <a:rPr lang="pt-BR" sz="3600" i="1" dirty="0"/>
              <a:t>Em um primeiro olhar, essas afirmativas parecem não se conectar, uma vez que as escolas não têm como função preparar alunos para exames. </a:t>
            </a:r>
            <a:endParaRPr lang="pt-BR" sz="3600" i="1" dirty="0" smtClean="0"/>
          </a:p>
          <a:p>
            <a:pPr marL="0" indent="0" algn="just">
              <a:buNone/>
            </a:pPr>
            <a:endParaRPr lang="pt-BR" sz="3600" i="1" dirty="0"/>
          </a:p>
          <a:p>
            <a:pPr marL="0" indent="0" algn="just">
              <a:buNone/>
            </a:pPr>
            <a:r>
              <a:rPr lang="pt-BR" sz="3600" i="1" dirty="0" smtClean="0"/>
              <a:t>Em </a:t>
            </a:r>
            <a:r>
              <a:rPr lang="pt-BR" sz="3600" i="1" dirty="0"/>
              <a:t>um segundo olhar, mais atento, evidencia-se que, apesar da crença na escola pública, ainda prevalece a desigualdade de oportunidades oferecidas por ela e também pela instituição privada. </a:t>
            </a:r>
            <a:endParaRPr lang="pt-BR" sz="3600" i="1" dirty="0" smtClean="0"/>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2617965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dirty="0"/>
              <a:t>Conhecimento escolar nos currículos das escolas públicas: reflexões e apostas. Currículo sem Fronteiras</a:t>
            </a:r>
            <a:endParaRPr lang="pt-BR" sz="3200" b="1" dirty="0"/>
          </a:p>
        </p:txBody>
      </p:sp>
      <p:sp>
        <p:nvSpPr>
          <p:cNvPr id="3" name="Espaço Reservado para Conteúdo 2"/>
          <p:cNvSpPr>
            <a:spLocks noGrp="1"/>
          </p:cNvSpPr>
          <p:nvPr>
            <p:ph idx="1"/>
          </p:nvPr>
        </p:nvSpPr>
        <p:spPr>
          <a:xfrm>
            <a:off x="508361" y="1265597"/>
            <a:ext cx="11194869" cy="4611189"/>
          </a:xfrm>
        </p:spPr>
        <p:txBody>
          <a:bodyPr>
            <a:noAutofit/>
          </a:bodyPr>
          <a:lstStyle/>
          <a:p>
            <a:pPr marL="0" indent="0" algn="just">
              <a:buNone/>
            </a:pPr>
            <a:r>
              <a:rPr lang="pt-BR" sz="3600" i="1" dirty="0"/>
              <a:t>Conhecimento escolar nos currículos das escolas públicas: reflexões e apostas </a:t>
            </a:r>
            <a:endParaRPr lang="pt-BR" sz="3600" i="1" dirty="0" smtClean="0"/>
          </a:p>
          <a:p>
            <a:pPr marL="0" indent="0" algn="just">
              <a:buNone/>
            </a:pPr>
            <a:endParaRPr lang="pt-BR" sz="3600" i="1" dirty="0"/>
          </a:p>
          <a:p>
            <a:pPr marL="0" indent="0" algn="just">
              <a:buNone/>
            </a:pPr>
            <a:r>
              <a:rPr lang="pt-BR" sz="3600" i="1" dirty="0" smtClean="0"/>
              <a:t>A </a:t>
            </a:r>
            <a:r>
              <a:rPr lang="pt-BR" sz="3600" i="1" dirty="0"/>
              <a:t>proposta central deste texto é refletir sobre o conhecimento escolar e analisar como os estudantes das instituições públicas de ensino podem ter acesso a esse conhecimento. </a:t>
            </a:r>
            <a:endParaRPr lang="pt-BR" sz="3600" i="1" dirty="0" smtClean="0"/>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1542212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dirty="0"/>
              <a:t>Conhecimento escolar nos currículos das escolas públicas: reflexões e apostas. Currículo sem Fronteiras</a:t>
            </a:r>
            <a:endParaRPr lang="pt-BR" sz="3200" b="1" dirty="0"/>
          </a:p>
        </p:txBody>
      </p:sp>
      <p:sp>
        <p:nvSpPr>
          <p:cNvPr id="3" name="Espaço Reservado para Conteúdo 2"/>
          <p:cNvSpPr>
            <a:spLocks noGrp="1"/>
          </p:cNvSpPr>
          <p:nvPr>
            <p:ph idx="1"/>
          </p:nvPr>
        </p:nvSpPr>
        <p:spPr>
          <a:xfrm>
            <a:off x="508361" y="1265597"/>
            <a:ext cx="11194869" cy="4611189"/>
          </a:xfrm>
        </p:spPr>
        <p:txBody>
          <a:bodyPr>
            <a:noAutofit/>
          </a:bodyPr>
          <a:lstStyle/>
          <a:p>
            <a:pPr marL="0" indent="0" algn="just">
              <a:buNone/>
            </a:pPr>
            <a:r>
              <a:rPr lang="pt-BR" sz="3600" i="1" dirty="0"/>
              <a:t>Conhecimento escolar nos currículos das escolas públicas: reflexões e apostas </a:t>
            </a:r>
            <a:endParaRPr lang="pt-BR" sz="3600" i="1" dirty="0" smtClean="0"/>
          </a:p>
          <a:p>
            <a:pPr marL="0" indent="0" algn="just">
              <a:buNone/>
            </a:pPr>
            <a:endParaRPr lang="pt-BR" sz="3600" i="1" dirty="0"/>
          </a:p>
          <a:p>
            <a:pPr marL="0" indent="0" algn="just">
              <a:buNone/>
            </a:pPr>
            <a:r>
              <a:rPr lang="pt-BR" sz="3600" i="1" dirty="0" smtClean="0"/>
              <a:t>Defende-se </a:t>
            </a:r>
            <a:r>
              <a:rPr lang="pt-BR" sz="3600" i="1" dirty="0"/>
              <a:t>a importância do conhecimento escolar para formar </a:t>
            </a:r>
            <a:r>
              <a:rPr lang="pt-BR" sz="3600" i="1" dirty="0" smtClean="0"/>
              <a:t>subjetividades/identidades </a:t>
            </a:r>
            <a:r>
              <a:rPr lang="pt-BR" sz="3600" i="1" dirty="0"/>
              <a:t>críticas e reflexivas, capazes de contribuir para a construção uma sociedade mais justa e democrática. </a:t>
            </a:r>
            <a:endParaRPr lang="pt-BR" sz="3600" i="1" dirty="0" smtClean="0"/>
          </a:p>
          <a:p>
            <a:pPr marL="0" indent="0" algn="just">
              <a:buNone/>
            </a:pPr>
            <a:r>
              <a:rPr lang="pt-BR" sz="3600" i="1" dirty="0" smtClean="0"/>
              <a:t>. </a:t>
            </a:r>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2712809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dirty="0"/>
              <a:t>Conhecimento escolar nos currículos das escolas públicas: reflexões e apostas. Currículo sem Fronteiras</a:t>
            </a:r>
            <a:endParaRPr lang="pt-BR" sz="3200" b="1" dirty="0"/>
          </a:p>
        </p:txBody>
      </p:sp>
      <p:sp>
        <p:nvSpPr>
          <p:cNvPr id="3" name="Espaço Reservado para Conteúdo 2"/>
          <p:cNvSpPr>
            <a:spLocks noGrp="1"/>
          </p:cNvSpPr>
          <p:nvPr>
            <p:ph idx="1"/>
          </p:nvPr>
        </p:nvSpPr>
        <p:spPr>
          <a:xfrm>
            <a:off x="508361" y="1265597"/>
            <a:ext cx="11194869" cy="4611189"/>
          </a:xfrm>
        </p:spPr>
        <p:txBody>
          <a:bodyPr>
            <a:noAutofit/>
          </a:bodyPr>
          <a:lstStyle/>
          <a:p>
            <a:pPr marL="0" indent="0" algn="just">
              <a:buNone/>
            </a:pPr>
            <a:r>
              <a:rPr lang="pt-BR" sz="3600" i="1" dirty="0"/>
              <a:t>Conhecimento escolar nos currículos das escolas públicas: reflexões e apostas </a:t>
            </a:r>
            <a:endParaRPr lang="pt-BR" sz="3600" i="1" dirty="0" smtClean="0"/>
          </a:p>
          <a:p>
            <a:pPr marL="0" indent="0" algn="just">
              <a:buNone/>
            </a:pPr>
            <a:endParaRPr lang="pt-BR" sz="3600" i="1" dirty="0"/>
          </a:p>
          <a:p>
            <a:pPr marL="0" indent="0" algn="just">
              <a:buNone/>
            </a:pPr>
            <a:r>
              <a:rPr lang="pt-BR" sz="3600" i="1" dirty="0" smtClean="0"/>
              <a:t>Um </a:t>
            </a:r>
            <a:r>
              <a:rPr lang="pt-BR" sz="3600" i="1" dirty="0"/>
              <a:t>currículo escolar centrado no conhecimento pode favorecer uma política de justiça e igualdade social. Todos os estudantes, independentemente da rede de ensino que frequentem, devem ter acesso ao conhecimento necessário à sobrevivência na sociedade. </a:t>
            </a:r>
            <a:endParaRPr lang="pt-BR" sz="3600" i="1" dirty="0" smtClean="0"/>
          </a:p>
          <a:p>
            <a:pPr marL="0" indent="0" algn="just">
              <a:buNone/>
            </a:pPr>
            <a:r>
              <a:rPr lang="pt-BR" sz="3600" i="1" dirty="0" smtClean="0"/>
              <a:t>                                                                       (Young - 2016)</a:t>
            </a:r>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944357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dirty="0"/>
              <a:t>Conhecimento escolar nos currículos das escolas públicas: reflexões e apostas. Currículo sem Fronteiras</a:t>
            </a:r>
            <a:endParaRPr lang="pt-BR" sz="3200" b="1" dirty="0"/>
          </a:p>
        </p:txBody>
      </p:sp>
      <p:sp>
        <p:nvSpPr>
          <p:cNvPr id="3" name="Espaço Reservado para Conteúdo 2"/>
          <p:cNvSpPr>
            <a:spLocks noGrp="1"/>
          </p:cNvSpPr>
          <p:nvPr>
            <p:ph idx="1"/>
          </p:nvPr>
        </p:nvSpPr>
        <p:spPr>
          <a:xfrm>
            <a:off x="508361" y="2704011"/>
            <a:ext cx="11194869" cy="3172775"/>
          </a:xfrm>
        </p:spPr>
        <p:txBody>
          <a:bodyPr>
            <a:noAutofit/>
          </a:bodyPr>
          <a:lstStyle/>
          <a:p>
            <a:pPr marL="0" indent="0" algn="just">
              <a:buNone/>
            </a:pPr>
            <a:r>
              <a:rPr lang="pt-BR" sz="3600" i="1" dirty="0" smtClean="0"/>
              <a:t>“diminuir </a:t>
            </a:r>
            <a:r>
              <a:rPr lang="pt-BR" sz="3600" i="1" dirty="0"/>
              <a:t>o distanciamento entre as instituições de ensino públicas e privadas, favorecendo-se o acesso dos/as estudantes a uma educação de </a:t>
            </a:r>
            <a:r>
              <a:rPr lang="pt-BR" sz="3600" i="1" dirty="0" smtClean="0"/>
              <a:t>qualidade”</a:t>
            </a:r>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2519711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b="1" dirty="0"/>
              <a:t>O coordenador pedagógico e o atendimento à </a:t>
            </a:r>
            <a:r>
              <a:rPr lang="pt-BR" sz="3200" b="1" dirty="0" smtClean="0"/>
              <a:t>diversidade</a:t>
            </a:r>
            <a:endParaRPr lang="pt-BR" sz="3200" b="1" dirty="0"/>
          </a:p>
        </p:txBody>
      </p:sp>
      <p:sp>
        <p:nvSpPr>
          <p:cNvPr id="3" name="Espaço Reservado para Conteúdo 2"/>
          <p:cNvSpPr>
            <a:spLocks noGrp="1"/>
          </p:cNvSpPr>
          <p:nvPr>
            <p:ph idx="1"/>
          </p:nvPr>
        </p:nvSpPr>
        <p:spPr>
          <a:xfrm>
            <a:off x="627017" y="1423851"/>
            <a:ext cx="11194869" cy="4611189"/>
          </a:xfrm>
        </p:spPr>
        <p:txBody>
          <a:bodyPr>
            <a:noAutofit/>
          </a:bodyPr>
          <a:lstStyle/>
          <a:p>
            <a:pPr marL="0" indent="0" algn="ctr">
              <a:buNone/>
            </a:pPr>
            <a:r>
              <a:rPr lang="pt-BR" sz="3600" dirty="0"/>
              <a:t>Os desafios do coordenador pedagógico no processo de inclusão de alunos com deficiência no ensino </a:t>
            </a:r>
            <a:r>
              <a:rPr lang="pt-BR" sz="3600" dirty="0" smtClean="0"/>
              <a:t>regular</a:t>
            </a:r>
          </a:p>
          <a:p>
            <a:pPr marL="0" indent="0" algn="just">
              <a:buNone/>
            </a:pPr>
            <a:endParaRPr lang="pt-BR" sz="3600" dirty="0"/>
          </a:p>
          <a:p>
            <a:pPr marL="0" indent="0" algn="just">
              <a:buNone/>
            </a:pPr>
            <a:r>
              <a:rPr lang="pt-BR" sz="3600" dirty="0" smtClean="0"/>
              <a:t>Articula a compreensão do papel do coordenador, </a:t>
            </a:r>
            <a:r>
              <a:rPr lang="pt-BR" sz="3600" dirty="0"/>
              <a:t>para que </a:t>
            </a:r>
            <a:r>
              <a:rPr lang="pt-BR" sz="3600" dirty="0" smtClean="0"/>
              <a:t>tome </a:t>
            </a:r>
            <a:r>
              <a:rPr lang="pt-BR" sz="3600" dirty="0"/>
              <a:t>consciência das limitações e possibilidades de atuação, enfrentando as pressões decorrentes desses processos de inclusão. </a:t>
            </a:r>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2967526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dirty="0"/>
              <a:t>Conhecimento escolar nos currículos das escolas públicas: reflexões e apostas. Currículo sem Fronteiras</a:t>
            </a:r>
            <a:endParaRPr lang="pt-BR" sz="3200" b="1" dirty="0"/>
          </a:p>
        </p:txBody>
      </p:sp>
      <p:sp>
        <p:nvSpPr>
          <p:cNvPr id="3" name="Espaço Reservado para Conteúdo 2"/>
          <p:cNvSpPr>
            <a:spLocks noGrp="1"/>
          </p:cNvSpPr>
          <p:nvPr>
            <p:ph idx="1"/>
          </p:nvPr>
        </p:nvSpPr>
        <p:spPr>
          <a:xfrm>
            <a:off x="508361" y="1427091"/>
            <a:ext cx="11194869" cy="4449695"/>
          </a:xfrm>
        </p:spPr>
        <p:txBody>
          <a:bodyPr>
            <a:noAutofit/>
          </a:bodyPr>
          <a:lstStyle/>
          <a:p>
            <a:pPr marL="0" indent="0" algn="just">
              <a:buNone/>
            </a:pPr>
            <a:r>
              <a:rPr lang="pt-BR" sz="3600" i="1" dirty="0"/>
              <a:t>“os critérios para selecionar os componentes do currículo são: </a:t>
            </a:r>
            <a:endParaRPr lang="pt-BR" sz="3600" i="1" dirty="0" smtClean="0"/>
          </a:p>
          <a:p>
            <a:pPr marL="0" indent="0" algn="just">
              <a:buNone/>
            </a:pPr>
            <a:r>
              <a:rPr lang="pt-BR" sz="3600" i="1" dirty="0" smtClean="0"/>
              <a:t>buscar </a:t>
            </a:r>
            <a:r>
              <a:rPr lang="pt-BR" sz="3600" i="1" dirty="0"/>
              <a:t>os elementos básicos para iniciar os estudantes no conhecimento e acesso aos modos e formas de conhecimento e experiência </a:t>
            </a:r>
            <a:r>
              <a:rPr lang="pt-BR" sz="3600" i="1" dirty="0" smtClean="0"/>
              <a:t>humana...</a:t>
            </a:r>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4015932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dirty="0"/>
              <a:t>Conhecimento escolar nos currículos das escolas públicas: reflexões e apostas. Currículo sem Fronteiras</a:t>
            </a:r>
            <a:endParaRPr lang="pt-BR" sz="3200" b="1" dirty="0"/>
          </a:p>
        </p:txBody>
      </p:sp>
      <p:sp>
        <p:nvSpPr>
          <p:cNvPr id="3" name="Espaço Reservado para Conteúdo 2"/>
          <p:cNvSpPr>
            <a:spLocks noGrp="1"/>
          </p:cNvSpPr>
          <p:nvPr>
            <p:ph idx="1"/>
          </p:nvPr>
        </p:nvSpPr>
        <p:spPr>
          <a:xfrm>
            <a:off x="508361" y="1427091"/>
            <a:ext cx="11194869" cy="4449695"/>
          </a:xfrm>
        </p:spPr>
        <p:txBody>
          <a:bodyPr>
            <a:noAutofit/>
          </a:bodyPr>
          <a:lstStyle/>
          <a:p>
            <a:pPr marL="0" indent="0" algn="just">
              <a:buNone/>
            </a:pPr>
            <a:r>
              <a:rPr lang="pt-BR" sz="3600" i="1" dirty="0"/>
              <a:t>“os critérios para selecionar os componentes do currículo são: </a:t>
            </a:r>
            <a:endParaRPr lang="pt-BR" sz="3600" i="1" dirty="0" smtClean="0"/>
          </a:p>
          <a:p>
            <a:pPr marL="0" indent="0" algn="just">
              <a:buNone/>
            </a:pPr>
            <a:r>
              <a:rPr lang="pt-BR" sz="3600" i="1" dirty="0" smtClean="0"/>
              <a:t>as </a:t>
            </a:r>
            <a:r>
              <a:rPr lang="pt-BR" sz="3600" i="1" dirty="0"/>
              <a:t>aprendizagens necessárias para a participação numa sociedade democrática, as que sejam úteis para que o aluno defina, determine e controle sua vida</a:t>
            </a:r>
            <a:r>
              <a:rPr lang="pt-BR" sz="3600" i="1" dirty="0" smtClean="0"/>
              <a:t>,...</a:t>
            </a:r>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1455448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dirty="0"/>
              <a:t>Conhecimento escolar nos currículos das escolas públicas: reflexões e apostas. Currículo sem Fronteiras</a:t>
            </a:r>
            <a:endParaRPr lang="pt-BR" sz="3200" b="1" dirty="0"/>
          </a:p>
        </p:txBody>
      </p:sp>
      <p:sp>
        <p:nvSpPr>
          <p:cNvPr id="3" name="Espaço Reservado para Conteúdo 2"/>
          <p:cNvSpPr>
            <a:spLocks noGrp="1"/>
          </p:cNvSpPr>
          <p:nvPr>
            <p:ph idx="1"/>
          </p:nvPr>
        </p:nvSpPr>
        <p:spPr>
          <a:xfrm>
            <a:off x="508361" y="1427091"/>
            <a:ext cx="11194869" cy="4449695"/>
          </a:xfrm>
        </p:spPr>
        <p:txBody>
          <a:bodyPr>
            <a:noAutofit/>
          </a:bodyPr>
          <a:lstStyle/>
          <a:p>
            <a:pPr marL="0" indent="0" algn="just">
              <a:buNone/>
            </a:pPr>
            <a:r>
              <a:rPr lang="pt-BR" sz="3600" i="1" dirty="0"/>
              <a:t>“os critérios para selecionar os componentes do currículo são: </a:t>
            </a:r>
            <a:endParaRPr lang="pt-BR" sz="3600" i="1" dirty="0" smtClean="0"/>
          </a:p>
          <a:p>
            <a:pPr marL="0" indent="0" algn="just">
              <a:buNone/>
            </a:pPr>
            <a:endParaRPr lang="pt-BR" sz="3600" i="1" dirty="0" smtClean="0"/>
          </a:p>
          <a:p>
            <a:pPr marL="0" indent="0" algn="just">
              <a:buNone/>
            </a:pPr>
            <a:r>
              <a:rPr lang="pt-BR" sz="3600" i="1" dirty="0" smtClean="0"/>
              <a:t>as </a:t>
            </a:r>
            <a:r>
              <a:rPr lang="pt-BR" sz="3600" i="1" dirty="0"/>
              <a:t>que facilitem a escolha e a liberdade no trabalho e no lazer e as que proporcionem conceitos, habilidades técnicas e estratégias necessárias para aprender por si mesmo” </a:t>
            </a:r>
            <a:endParaRPr lang="pt-BR" sz="3600" i="1" dirty="0" smtClean="0"/>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914003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dirty="0"/>
              <a:t>Conhecimento escolar nos currículos das escolas públicas: reflexões e apostas. Currículo sem Fronteiras</a:t>
            </a:r>
            <a:endParaRPr lang="pt-BR" sz="3200" b="1" dirty="0"/>
          </a:p>
        </p:txBody>
      </p:sp>
      <p:sp>
        <p:nvSpPr>
          <p:cNvPr id="3" name="Espaço Reservado para Conteúdo 2"/>
          <p:cNvSpPr>
            <a:spLocks noGrp="1"/>
          </p:cNvSpPr>
          <p:nvPr>
            <p:ph idx="1"/>
          </p:nvPr>
        </p:nvSpPr>
        <p:spPr>
          <a:xfrm>
            <a:off x="508361" y="1265597"/>
            <a:ext cx="11194869" cy="4611189"/>
          </a:xfrm>
        </p:spPr>
        <p:txBody>
          <a:bodyPr>
            <a:noAutofit/>
          </a:bodyPr>
          <a:lstStyle/>
          <a:p>
            <a:pPr marL="0" indent="0" algn="just">
              <a:buNone/>
            </a:pPr>
            <a:r>
              <a:rPr lang="pt-BR" sz="3600" i="1" dirty="0"/>
              <a:t>Veja, online, 2016</a:t>
            </a:r>
            <a:r>
              <a:rPr lang="pt-BR" sz="3600" i="1" dirty="0" smtClean="0"/>
              <a:t>:</a:t>
            </a:r>
          </a:p>
          <a:p>
            <a:pPr marL="0" indent="0" algn="just">
              <a:buNone/>
            </a:pPr>
            <a:endParaRPr lang="pt-BR" sz="3600" i="1" dirty="0"/>
          </a:p>
          <a:p>
            <a:pPr marL="0" indent="0" algn="just">
              <a:buNone/>
            </a:pPr>
            <a:r>
              <a:rPr lang="pt-BR" sz="3600" i="1" dirty="0"/>
              <a:t>Das 100 primeiras escolas no ranking do MEC, como já era esperado, 97 são particulares e apenas três públicas – todas as três federais, instituições que recebem mais dinheiro e fazem estreita peneira para o ingresso (RITTO; VIEIRA, 2016</a:t>
            </a:r>
            <a:r>
              <a:rPr lang="pt-BR" sz="3600" i="1" dirty="0" smtClean="0"/>
              <a:t>).</a:t>
            </a:r>
            <a:endParaRPr lang="pt-BR" sz="3600" i="1" dirty="0"/>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2019202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dirty="0"/>
              <a:t>Conhecimento escolar nos currículos das escolas públicas: reflexões e apostas. Currículo sem Fronteiras</a:t>
            </a:r>
            <a:endParaRPr lang="pt-BR" sz="3200" b="1" dirty="0"/>
          </a:p>
        </p:txBody>
      </p:sp>
      <p:sp>
        <p:nvSpPr>
          <p:cNvPr id="3" name="Espaço Reservado para Conteúdo 2"/>
          <p:cNvSpPr>
            <a:spLocks noGrp="1"/>
          </p:cNvSpPr>
          <p:nvPr>
            <p:ph idx="1"/>
          </p:nvPr>
        </p:nvSpPr>
        <p:spPr>
          <a:xfrm>
            <a:off x="508361" y="1265597"/>
            <a:ext cx="11194869" cy="4611189"/>
          </a:xfrm>
        </p:spPr>
        <p:txBody>
          <a:bodyPr>
            <a:noAutofit/>
          </a:bodyPr>
          <a:lstStyle/>
          <a:p>
            <a:pPr marL="0" indent="0" algn="just">
              <a:buNone/>
            </a:pPr>
            <a:endParaRPr lang="pt-BR" sz="3600" i="1" dirty="0" smtClean="0"/>
          </a:p>
          <a:p>
            <a:pPr marL="0" indent="0" algn="just">
              <a:buNone/>
            </a:pPr>
            <a:r>
              <a:rPr lang="pt-BR" sz="3600" i="1" dirty="0" smtClean="0"/>
              <a:t>O </a:t>
            </a:r>
            <a:r>
              <a:rPr lang="pt-BR" sz="3600" i="1" dirty="0" err="1" smtClean="0"/>
              <a:t>ranqueamento</a:t>
            </a:r>
            <a:r>
              <a:rPr lang="pt-BR" sz="3600" i="1" dirty="0" smtClean="0"/>
              <a:t> divide o </a:t>
            </a:r>
            <a:r>
              <a:rPr lang="pt-BR" sz="3600" i="1" dirty="0"/>
              <a:t>sistema educacional do país em escolas para ricos e escolas para pobres </a:t>
            </a:r>
            <a:endParaRPr lang="pt-BR" sz="3600" i="1" dirty="0" smtClean="0"/>
          </a:p>
          <a:p>
            <a:pPr marL="0" indent="0" algn="just">
              <a:buNone/>
            </a:pPr>
            <a:r>
              <a:rPr lang="pt-BR" sz="3600" i="1" dirty="0" smtClean="0"/>
              <a:t>(</a:t>
            </a:r>
            <a:r>
              <a:rPr lang="pt-BR" sz="3600" i="1" dirty="0"/>
              <a:t>FREITAS, 2007). </a:t>
            </a:r>
            <a:endParaRPr lang="pt-BR" sz="3600" i="1" dirty="0" smtClean="0"/>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1791554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dirty="0"/>
              <a:t>Conhecimento escolar nos currículos das escolas públicas: reflexões e apostas. Currículo sem Fronteiras</a:t>
            </a:r>
            <a:endParaRPr lang="pt-BR" sz="3200" b="1" dirty="0"/>
          </a:p>
        </p:txBody>
      </p:sp>
      <p:sp>
        <p:nvSpPr>
          <p:cNvPr id="3" name="Espaço Reservado para Conteúdo 2"/>
          <p:cNvSpPr>
            <a:spLocks noGrp="1"/>
          </p:cNvSpPr>
          <p:nvPr>
            <p:ph idx="1"/>
          </p:nvPr>
        </p:nvSpPr>
        <p:spPr>
          <a:xfrm>
            <a:off x="508361" y="2116183"/>
            <a:ext cx="11194869" cy="3760603"/>
          </a:xfrm>
        </p:spPr>
        <p:txBody>
          <a:bodyPr>
            <a:noAutofit/>
          </a:bodyPr>
          <a:lstStyle/>
          <a:p>
            <a:pPr marL="0" indent="0" algn="just">
              <a:buNone/>
            </a:pPr>
            <a:r>
              <a:rPr lang="pt-BR" sz="3600" i="1" dirty="0" smtClean="0"/>
              <a:t>Os primeiros têm acesso a um tipo de conhecimento específico que pode levá-los às melhores universidades...</a:t>
            </a:r>
          </a:p>
          <a:p>
            <a:pPr marL="0" indent="0" algn="just">
              <a:buNone/>
            </a:pPr>
            <a:r>
              <a:rPr lang="pt-BR" sz="3600" i="1" dirty="0" smtClean="0"/>
              <a:t> </a:t>
            </a:r>
          </a:p>
          <a:p>
            <a:pPr marL="0" indent="0" algn="just">
              <a:buNone/>
            </a:pPr>
            <a:r>
              <a:rPr lang="pt-BR" sz="3600" i="1" dirty="0" smtClean="0"/>
              <a:t>Aos </a:t>
            </a:r>
            <a:r>
              <a:rPr lang="pt-BR" sz="3600" i="1" dirty="0"/>
              <a:t>segundos, cabe o fardo de terem suas oportunidades reduzidas</a:t>
            </a:r>
            <a:r>
              <a:rPr lang="pt-BR" sz="3600" i="1" dirty="0" smtClean="0"/>
              <a:t>.</a:t>
            </a:r>
          </a:p>
          <a:p>
            <a:pPr marL="0" indent="0" algn="just">
              <a:buNone/>
            </a:pPr>
            <a:r>
              <a:rPr lang="pt-BR" sz="3600" i="1" dirty="0" smtClean="0"/>
              <a:t> </a:t>
            </a:r>
            <a:endParaRPr lang="pt-BR" sz="3600" i="1" dirty="0"/>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2641782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dirty="0"/>
              <a:t>Conhecimento escolar nos currículos das escolas públicas: reflexões e apostas. Currículo sem Fronteiras</a:t>
            </a:r>
            <a:endParaRPr lang="pt-BR" sz="3200" b="1" dirty="0"/>
          </a:p>
        </p:txBody>
      </p:sp>
      <p:sp>
        <p:nvSpPr>
          <p:cNvPr id="3" name="Espaço Reservado para Conteúdo 2"/>
          <p:cNvSpPr>
            <a:spLocks noGrp="1"/>
          </p:cNvSpPr>
          <p:nvPr>
            <p:ph idx="1"/>
          </p:nvPr>
        </p:nvSpPr>
        <p:spPr>
          <a:xfrm>
            <a:off x="508361" y="1265597"/>
            <a:ext cx="11194869" cy="4611189"/>
          </a:xfrm>
        </p:spPr>
        <p:txBody>
          <a:bodyPr>
            <a:noAutofit/>
          </a:bodyPr>
          <a:lstStyle/>
          <a:p>
            <a:pPr marL="0" indent="0" algn="just">
              <a:buNone/>
            </a:pPr>
            <a:endParaRPr lang="pt-BR" sz="3600" i="1" dirty="0" smtClean="0"/>
          </a:p>
          <a:p>
            <a:pPr marL="0" indent="0" algn="just">
              <a:buNone/>
            </a:pPr>
            <a:r>
              <a:rPr lang="pt-BR" sz="3600" i="1" dirty="0" smtClean="0"/>
              <a:t>Essa </a:t>
            </a:r>
            <a:r>
              <a:rPr lang="pt-BR" sz="3600" i="1" dirty="0"/>
              <a:t>desigualdade de acesso aumenta quando se sabe que a escola considerada pior, </a:t>
            </a:r>
            <a:r>
              <a:rPr lang="pt-BR" sz="3600" i="1" dirty="0" smtClean="0"/>
              <a:t>pode significar para muitos, </a:t>
            </a:r>
            <a:r>
              <a:rPr lang="pt-BR" sz="3600" i="1" dirty="0"/>
              <a:t>o único espaço possível para disputarem novos papéis em um mundo mutante e em crise </a:t>
            </a:r>
            <a:endParaRPr lang="pt-BR" sz="3600" i="1" dirty="0" smtClean="0"/>
          </a:p>
          <a:p>
            <a:pPr marL="0" indent="0" algn="r">
              <a:buNone/>
            </a:pPr>
            <a:r>
              <a:rPr lang="pt-BR" sz="3600" i="1" dirty="0" smtClean="0"/>
              <a:t>(</a:t>
            </a:r>
            <a:r>
              <a:rPr lang="pt-BR" sz="3600" i="1" dirty="0"/>
              <a:t>VEIGA NETO apud GABRIEL, 2011).</a:t>
            </a:r>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2055818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dirty="0"/>
              <a:t>Conhecimento escolar nos currículos das escolas públicas: reflexões e apostas. Currículo sem Fronteiras</a:t>
            </a:r>
            <a:endParaRPr lang="pt-BR" sz="3200" b="1" dirty="0"/>
          </a:p>
        </p:txBody>
      </p:sp>
      <p:sp>
        <p:nvSpPr>
          <p:cNvPr id="3" name="Espaço Reservado para Conteúdo 2"/>
          <p:cNvSpPr>
            <a:spLocks noGrp="1"/>
          </p:cNvSpPr>
          <p:nvPr>
            <p:ph idx="1"/>
          </p:nvPr>
        </p:nvSpPr>
        <p:spPr>
          <a:xfrm>
            <a:off x="508361" y="2207623"/>
            <a:ext cx="11194869" cy="3669163"/>
          </a:xfrm>
        </p:spPr>
        <p:txBody>
          <a:bodyPr>
            <a:noAutofit/>
          </a:bodyPr>
          <a:lstStyle/>
          <a:p>
            <a:pPr marL="0" indent="0" algn="just">
              <a:buNone/>
            </a:pPr>
            <a:r>
              <a:rPr lang="pt-BR" sz="3600" i="1" dirty="0"/>
              <a:t>A possibilidade de </a:t>
            </a:r>
            <a:r>
              <a:rPr lang="pt-BR" sz="3600" i="1" dirty="0" err="1"/>
              <a:t>pluriversalizar</a:t>
            </a:r>
            <a:r>
              <a:rPr lang="pt-BR" sz="3600" i="1" dirty="0"/>
              <a:t> o conhecimento evidencia que o conceito de universal ou de conhecimento poderoso constitui um conceito em disputa, capaz de ser ocupado por diversos conhecimentos, em decorrência de distintos sistemas de significação. </a:t>
            </a:r>
            <a:endParaRPr lang="pt-BR" sz="3600" i="1" dirty="0" smtClean="0"/>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3041573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dirty="0"/>
              <a:t>Conhecimento escolar nos currículos das escolas públicas: reflexões e apostas. Currículo sem Fronteiras</a:t>
            </a:r>
            <a:endParaRPr lang="pt-BR" sz="3200" b="1" dirty="0"/>
          </a:p>
        </p:txBody>
      </p:sp>
      <p:sp>
        <p:nvSpPr>
          <p:cNvPr id="3" name="Espaço Reservado para Conteúdo 2"/>
          <p:cNvSpPr>
            <a:spLocks noGrp="1"/>
          </p:cNvSpPr>
          <p:nvPr>
            <p:ph idx="1"/>
          </p:nvPr>
        </p:nvSpPr>
        <p:spPr>
          <a:xfrm>
            <a:off x="508361" y="1265597"/>
            <a:ext cx="11194869" cy="4611189"/>
          </a:xfrm>
        </p:spPr>
        <p:txBody>
          <a:bodyPr>
            <a:noAutofit/>
          </a:bodyPr>
          <a:lstStyle/>
          <a:p>
            <a:pPr marL="0" indent="0" algn="just">
              <a:buNone/>
            </a:pPr>
            <a:endParaRPr lang="pt-BR" sz="3600" i="1" dirty="0" smtClean="0"/>
          </a:p>
          <a:p>
            <a:pPr marL="0" indent="0" algn="just">
              <a:buNone/>
            </a:pPr>
            <a:endParaRPr lang="pt-BR" sz="3600" i="1" dirty="0"/>
          </a:p>
          <a:p>
            <a:pPr marL="0" indent="0" algn="just">
              <a:buNone/>
            </a:pPr>
            <a:r>
              <a:rPr lang="pt-BR" sz="3600" i="1" dirty="0" smtClean="0"/>
              <a:t>Permite</a:t>
            </a:r>
            <a:r>
              <a:rPr lang="pt-BR" sz="3600" i="1" dirty="0"/>
              <a:t>, também, que os diversos estudantes tenham acesso a conhecimentos que contribuam para a busca de novos espaços sociais, novas possibilidades de emancipação.</a:t>
            </a:r>
            <a:endParaRPr lang="pt-BR" sz="3600" i="1" dirty="0" smtClean="0"/>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
        <p:nvSpPr>
          <p:cNvPr id="8" name="Explosão 1 7"/>
          <p:cNvSpPr/>
          <p:nvPr/>
        </p:nvSpPr>
        <p:spPr>
          <a:xfrm>
            <a:off x="10489474" y="822960"/>
            <a:ext cx="326572" cy="744583"/>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xmlns="" val="2649759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508361" y="1265597"/>
            <a:ext cx="11194869" cy="4611189"/>
          </a:xfrm>
        </p:spPr>
        <p:txBody>
          <a:bodyPr>
            <a:noAutofit/>
          </a:bodyPr>
          <a:lstStyle/>
          <a:p>
            <a:pPr marL="0" indent="0" algn="just">
              <a:buNone/>
            </a:pPr>
            <a:r>
              <a:rPr lang="pt-BR" sz="3600" i="1" dirty="0"/>
              <a:t>SACRISTÁN, José </a:t>
            </a:r>
            <a:r>
              <a:rPr lang="pt-BR" sz="3600" i="1" dirty="0" err="1"/>
              <a:t>Gimeno</a:t>
            </a:r>
            <a:r>
              <a:rPr lang="pt-BR" sz="3600" i="1" dirty="0"/>
              <a:t>. O currículo: uma reflexão sobre a prática. 3. ed. Tradução: Ernani F. da Fonseca Rosa. Porto Alegre: Artmed, 2000</a:t>
            </a:r>
            <a:endParaRPr lang="pt-BR" sz="3600" i="1" dirty="0" smtClean="0"/>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8169486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b="1" dirty="0"/>
              <a:t>O coordenador pedagógico e o atendimento à </a:t>
            </a:r>
            <a:r>
              <a:rPr lang="pt-BR" sz="3200" b="1" dirty="0" smtClean="0"/>
              <a:t>diversidade</a:t>
            </a:r>
            <a:endParaRPr lang="pt-BR" sz="3200" b="1" dirty="0"/>
          </a:p>
        </p:txBody>
      </p:sp>
      <p:sp>
        <p:nvSpPr>
          <p:cNvPr id="3" name="Espaço Reservado para Conteúdo 2"/>
          <p:cNvSpPr>
            <a:spLocks noGrp="1"/>
          </p:cNvSpPr>
          <p:nvPr>
            <p:ph idx="1"/>
          </p:nvPr>
        </p:nvSpPr>
        <p:spPr>
          <a:xfrm>
            <a:off x="627017" y="1423851"/>
            <a:ext cx="11194869" cy="4611189"/>
          </a:xfrm>
        </p:spPr>
        <p:txBody>
          <a:bodyPr>
            <a:noAutofit/>
          </a:bodyPr>
          <a:lstStyle/>
          <a:p>
            <a:pPr marL="0" indent="0" algn="ctr">
              <a:buNone/>
            </a:pPr>
            <a:r>
              <a:rPr lang="pt-BR" sz="3600" dirty="0"/>
              <a:t>Como acolher a singularidade das escolas? </a:t>
            </a:r>
            <a:endParaRPr lang="pt-BR" sz="3600" dirty="0" smtClean="0"/>
          </a:p>
          <a:p>
            <a:pPr marL="0" indent="0" algn="ctr">
              <a:buNone/>
            </a:pPr>
            <a:r>
              <a:rPr lang="pt-BR" sz="3600" dirty="0" smtClean="0"/>
              <a:t>Uma </a:t>
            </a:r>
            <a:r>
              <a:rPr lang="pt-BR" sz="3600" dirty="0"/>
              <a:t>reflexão sobre o papel do </a:t>
            </a:r>
            <a:r>
              <a:rPr lang="pt-BR" sz="3600" dirty="0" smtClean="0"/>
              <a:t>coordenador</a:t>
            </a:r>
          </a:p>
          <a:p>
            <a:pPr marL="0" indent="0" algn="just">
              <a:buNone/>
            </a:pPr>
            <a:endParaRPr lang="pt-BR" sz="3600" dirty="0"/>
          </a:p>
          <a:p>
            <a:pPr marL="0" indent="0" algn="just">
              <a:buNone/>
            </a:pPr>
            <a:r>
              <a:rPr lang="pt-BR" sz="3600" dirty="0" smtClean="0"/>
              <a:t> Através das experiências da </a:t>
            </a:r>
            <a:r>
              <a:rPr lang="pt-BR" sz="3600" dirty="0"/>
              <a:t>autora como coordenadora pedagógica em </a:t>
            </a:r>
            <a:r>
              <a:rPr lang="pt-BR" sz="3600" dirty="0" smtClean="0"/>
              <a:t>escolas </a:t>
            </a:r>
            <a:r>
              <a:rPr lang="pt-BR" sz="3600" dirty="0"/>
              <a:t>de ensino fundamental, </a:t>
            </a:r>
            <a:r>
              <a:rPr lang="pt-BR" sz="3600" dirty="0" smtClean="0"/>
              <a:t>aponta na </a:t>
            </a:r>
            <a:r>
              <a:rPr lang="pt-BR" sz="3600" dirty="0"/>
              <a:t>compreensão sobre o papel do coordenador pedagógico e como ele se reconfigura em cada cenário escolar. </a:t>
            </a:r>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250988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1" dur="5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4" presetClass="entr" presetSubtype="10" fill="hold" grpId="0"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i="1" dirty="0"/>
              <a:t>O currículo: uma reflexão sobre a prática</a:t>
            </a:r>
            <a:endParaRPr lang="pt-BR" sz="3200" b="1" dirty="0"/>
          </a:p>
        </p:txBody>
      </p:sp>
      <p:sp>
        <p:nvSpPr>
          <p:cNvPr id="3" name="Espaço Reservado para Conteúdo 2"/>
          <p:cNvSpPr>
            <a:spLocks noGrp="1"/>
          </p:cNvSpPr>
          <p:nvPr>
            <p:ph idx="1"/>
          </p:nvPr>
        </p:nvSpPr>
        <p:spPr>
          <a:xfrm>
            <a:off x="508361" y="1265597"/>
            <a:ext cx="11194869" cy="4611189"/>
          </a:xfrm>
        </p:spPr>
        <p:txBody>
          <a:bodyPr>
            <a:noAutofit/>
          </a:bodyPr>
          <a:lstStyle/>
          <a:p>
            <a:pPr marL="0" indent="0" algn="just">
              <a:buNone/>
            </a:pPr>
            <a:r>
              <a:rPr lang="pt-BR" sz="4000" i="1" dirty="0" smtClean="0"/>
              <a:t>CURRÍCULO</a:t>
            </a:r>
          </a:p>
          <a:p>
            <a:pPr marL="0" indent="0" algn="just">
              <a:buNone/>
            </a:pPr>
            <a:r>
              <a:rPr lang="pt-BR" sz="3600" i="1" dirty="0" smtClean="0"/>
              <a:t>algo </a:t>
            </a:r>
            <a:r>
              <a:rPr lang="pt-BR" sz="3600" i="1" dirty="0"/>
              <a:t>que adquire forma e significado educativo à medida que sofre uma série de processos de transformações dentro das atividades práticas, sendo que, enfatiza que as condições de desenvolvimento e realidade curricular precisam ser entendidas em conjunto.</a:t>
            </a:r>
            <a:endParaRPr lang="pt-BR" sz="3600" i="1" dirty="0" smtClean="0"/>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3101107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i="1" dirty="0"/>
              <a:t>O currículo: uma reflexão sobre a prática</a:t>
            </a:r>
            <a:endParaRPr lang="pt-BR" sz="3200" b="1" dirty="0"/>
          </a:p>
        </p:txBody>
      </p:sp>
      <p:sp>
        <p:nvSpPr>
          <p:cNvPr id="3" name="Espaço Reservado para Conteúdo 2"/>
          <p:cNvSpPr>
            <a:spLocks noGrp="1"/>
          </p:cNvSpPr>
          <p:nvPr>
            <p:ph idx="1"/>
          </p:nvPr>
        </p:nvSpPr>
        <p:spPr>
          <a:xfrm>
            <a:off x="508361" y="1265597"/>
            <a:ext cx="11194869" cy="4611189"/>
          </a:xfrm>
        </p:spPr>
        <p:txBody>
          <a:bodyPr>
            <a:noAutofit/>
          </a:bodyPr>
          <a:lstStyle/>
          <a:p>
            <a:pPr marL="0" indent="0" algn="just">
              <a:buNone/>
            </a:pPr>
            <a:r>
              <a:rPr lang="pt-BR" sz="3600" i="1" dirty="0"/>
              <a:t>Por vezes, o currículo é entendido como um processo de organizar uma série de práticas educativas, sendo que o seu significado pode ser dado pelos próprios contextos em que se insere: </a:t>
            </a:r>
            <a:endParaRPr lang="pt-BR" sz="3600" i="1" dirty="0" smtClean="0"/>
          </a:p>
          <a:p>
            <a:pPr algn="just"/>
            <a:r>
              <a:rPr lang="pt-BR" sz="3600" i="1" dirty="0" smtClean="0"/>
              <a:t>contexto </a:t>
            </a:r>
            <a:r>
              <a:rPr lang="pt-BR" sz="3600" i="1" dirty="0"/>
              <a:t>de aula, </a:t>
            </a:r>
            <a:endParaRPr lang="pt-BR" sz="3600" i="1" dirty="0" smtClean="0"/>
          </a:p>
          <a:p>
            <a:pPr algn="just"/>
            <a:r>
              <a:rPr lang="pt-BR" sz="3600" i="1" dirty="0" smtClean="0"/>
              <a:t>pessoal</a:t>
            </a:r>
            <a:r>
              <a:rPr lang="pt-BR" sz="3600" i="1" dirty="0"/>
              <a:t>, </a:t>
            </a:r>
            <a:endParaRPr lang="pt-BR" sz="3600" i="1" dirty="0" smtClean="0"/>
          </a:p>
          <a:p>
            <a:pPr algn="just"/>
            <a:r>
              <a:rPr lang="pt-BR" sz="3600" i="1" dirty="0" smtClean="0"/>
              <a:t>histórico </a:t>
            </a:r>
            <a:r>
              <a:rPr lang="pt-BR" sz="3600" i="1" dirty="0"/>
              <a:t>e </a:t>
            </a:r>
            <a:endParaRPr lang="pt-BR" sz="3600" i="1" dirty="0" smtClean="0"/>
          </a:p>
          <a:p>
            <a:pPr algn="just"/>
            <a:r>
              <a:rPr lang="pt-BR" sz="3600" i="1" dirty="0" smtClean="0"/>
              <a:t>político</a:t>
            </a:r>
            <a:r>
              <a:rPr lang="pt-BR" sz="3600" i="1" dirty="0"/>
              <a:t>. </a:t>
            </a:r>
            <a:endParaRPr lang="pt-BR" sz="3600" i="1" dirty="0" smtClean="0"/>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288287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i="1" dirty="0"/>
              <a:t>O currículo: uma reflexão sobre a prática</a:t>
            </a:r>
            <a:endParaRPr lang="pt-BR" sz="3200" b="1" dirty="0"/>
          </a:p>
        </p:txBody>
      </p:sp>
      <p:sp>
        <p:nvSpPr>
          <p:cNvPr id="3" name="Espaço Reservado para Conteúdo 2"/>
          <p:cNvSpPr>
            <a:spLocks noGrp="1"/>
          </p:cNvSpPr>
          <p:nvPr>
            <p:ph idx="1"/>
          </p:nvPr>
        </p:nvSpPr>
        <p:spPr>
          <a:xfrm>
            <a:off x="508361" y="1265597"/>
            <a:ext cx="11194869" cy="4611189"/>
          </a:xfrm>
        </p:spPr>
        <p:txBody>
          <a:bodyPr>
            <a:noAutofit/>
          </a:bodyPr>
          <a:lstStyle/>
          <a:p>
            <a:pPr marL="0" indent="0" algn="just">
              <a:buNone/>
            </a:pPr>
            <a:r>
              <a:rPr lang="pt-BR" sz="3600" i="1" dirty="0" smtClean="0"/>
              <a:t>Analisar CURRÍCULOS </a:t>
            </a:r>
            <a:r>
              <a:rPr lang="pt-BR" sz="3600" i="1" dirty="0"/>
              <a:t>concretos </a:t>
            </a:r>
            <a:r>
              <a:rPr lang="pt-BR" sz="3600" i="1" dirty="0" smtClean="0"/>
              <a:t>significa:</a:t>
            </a:r>
          </a:p>
          <a:p>
            <a:pPr marL="0" indent="0" algn="just">
              <a:buNone/>
            </a:pPr>
            <a:r>
              <a:rPr lang="pt-BR" sz="3600" i="1" dirty="0" smtClean="0"/>
              <a:t> </a:t>
            </a:r>
          </a:p>
          <a:p>
            <a:pPr marL="0" indent="0" algn="just">
              <a:buNone/>
            </a:pPr>
            <a:r>
              <a:rPr lang="pt-BR" sz="3600" i="1" dirty="0" smtClean="0"/>
              <a:t>estuda-los </a:t>
            </a:r>
            <a:r>
              <a:rPr lang="pt-BR" sz="3600" i="1" dirty="0"/>
              <a:t>no contexto em que se configuram e através do qual se expressam em práticas educativas e em resultados</a:t>
            </a:r>
            <a:r>
              <a:rPr lang="pt-BR" sz="3600" i="1" dirty="0" smtClean="0"/>
              <a:t>.</a:t>
            </a:r>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1251994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i="1" dirty="0"/>
              <a:t>O currículo: uma reflexão sobre a prática</a:t>
            </a:r>
            <a:endParaRPr lang="pt-BR" sz="3200" b="1" dirty="0"/>
          </a:p>
        </p:txBody>
      </p:sp>
      <p:sp>
        <p:nvSpPr>
          <p:cNvPr id="3" name="Espaço Reservado para Conteúdo 2"/>
          <p:cNvSpPr>
            <a:spLocks noGrp="1"/>
          </p:cNvSpPr>
          <p:nvPr>
            <p:ph idx="1"/>
          </p:nvPr>
        </p:nvSpPr>
        <p:spPr>
          <a:xfrm>
            <a:off x="508361" y="2142309"/>
            <a:ext cx="11194869" cy="3734477"/>
          </a:xfrm>
        </p:spPr>
        <p:txBody>
          <a:bodyPr>
            <a:noAutofit/>
          </a:bodyPr>
          <a:lstStyle/>
          <a:p>
            <a:pPr marL="0" indent="0" algn="just">
              <a:buNone/>
            </a:pPr>
            <a:r>
              <a:rPr lang="pt-BR" sz="3600" i="1" dirty="0" smtClean="0"/>
              <a:t>Os CURRÍCULOS podem </a:t>
            </a:r>
            <a:r>
              <a:rPr lang="pt-BR" sz="3600" i="1" dirty="0"/>
              <a:t>ser entendidos como sendo a expressão do equilíbrio de interesses e forças que gravitam sobre o sistema educativo num dado momento, sendo que através dele se realizam os fins da educação. </a:t>
            </a:r>
            <a:endParaRPr lang="pt-BR" sz="3600" i="1" dirty="0" smtClean="0"/>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1370269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i="1" dirty="0"/>
              <a:t>O currículo: uma reflexão sobre a prática</a:t>
            </a:r>
            <a:endParaRPr lang="pt-BR" sz="3200" b="1" dirty="0"/>
          </a:p>
        </p:txBody>
      </p:sp>
      <p:sp>
        <p:nvSpPr>
          <p:cNvPr id="3" name="Espaço Reservado para Conteúdo 2"/>
          <p:cNvSpPr>
            <a:spLocks noGrp="1"/>
          </p:cNvSpPr>
          <p:nvPr>
            <p:ph idx="1"/>
          </p:nvPr>
        </p:nvSpPr>
        <p:spPr>
          <a:xfrm>
            <a:off x="508361" y="1711234"/>
            <a:ext cx="11194869" cy="4165552"/>
          </a:xfrm>
        </p:spPr>
        <p:txBody>
          <a:bodyPr>
            <a:noAutofit/>
          </a:bodyPr>
          <a:lstStyle/>
          <a:p>
            <a:pPr marL="0" indent="0" algn="just">
              <a:buNone/>
            </a:pPr>
            <a:r>
              <a:rPr lang="pt-BR" sz="3600" i="1" dirty="0" smtClean="0"/>
              <a:t>É </a:t>
            </a:r>
            <a:r>
              <a:rPr lang="pt-BR" sz="3600" i="1" dirty="0"/>
              <a:t>por meio </a:t>
            </a:r>
            <a:r>
              <a:rPr lang="pt-BR" sz="3600" i="1" dirty="0" smtClean="0"/>
              <a:t>do CURRÍCULO </a:t>
            </a:r>
            <a:r>
              <a:rPr lang="pt-BR" sz="3600" i="1" dirty="0"/>
              <a:t>que se realizam basicamente as funções da escola como instituição. </a:t>
            </a:r>
            <a:endParaRPr lang="pt-BR" sz="3600" i="1" dirty="0" smtClean="0"/>
          </a:p>
          <a:p>
            <a:pPr marL="0" indent="0" algn="just">
              <a:buNone/>
            </a:pPr>
            <a:endParaRPr lang="pt-BR" sz="3600" i="1" dirty="0"/>
          </a:p>
          <a:p>
            <a:pPr marL="0" indent="0" algn="just">
              <a:buNone/>
            </a:pPr>
            <a:r>
              <a:rPr lang="pt-BR" sz="3600" i="1" dirty="0" smtClean="0"/>
              <a:t>Para </a:t>
            </a:r>
            <a:r>
              <a:rPr lang="pt-BR" sz="3600" i="1" dirty="0"/>
              <a:t>melhorar o ensino, faz-se necessário mudar os conteúdos, procedimentos e contextos de realização dos currículos. </a:t>
            </a:r>
            <a:endParaRPr lang="pt-BR" sz="3600" i="1" dirty="0" smtClean="0"/>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3593081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i="1" dirty="0"/>
              <a:t>O currículo: uma reflexão sobre a prática</a:t>
            </a:r>
            <a:endParaRPr lang="pt-BR" sz="3200" b="1" dirty="0"/>
          </a:p>
        </p:txBody>
      </p:sp>
      <p:sp>
        <p:nvSpPr>
          <p:cNvPr id="3" name="Espaço Reservado para Conteúdo 2"/>
          <p:cNvSpPr>
            <a:spLocks noGrp="1"/>
          </p:cNvSpPr>
          <p:nvPr>
            <p:ph idx="1"/>
          </p:nvPr>
        </p:nvSpPr>
        <p:spPr>
          <a:xfrm>
            <a:off x="508361" y="1265597"/>
            <a:ext cx="11194869" cy="4611189"/>
          </a:xfrm>
        </p:spPr>
        <p:txBody>
          <a:bodyPr>
            <a:noAutofit/>
          </a:bodyPr>
          <a:lstStyle/>
          <a:p>
            <a:pPr marL="0" indent="0" algn="just">
              <a:buNone/>
            </a:pPr>
            <a:r>
              <a:rPr lang="pt-BR" sz="3600" i="1" dirty="0" smtClean="0"/>
              <a:t>Para </a:t>
            </a:r>
            <a:r>
              <a:rPr lang="pt-BR" sz="3600" i="1" dirty="0" err="1" smtClean="0"/>
              <a:t>Sacristán</a:t>
            </a:r>
            <a:r>
              <a:rPr lang="pt-BR" sz="3600" i="1" dirty="0" smtClean="0"/>
              <a:t>:</a:t>
            </a:r>
          </a:p>
          <a:p>
            <a:pPr marL="0" indent="0" algn="just">
              <a:buNone/>
            </a:pPr>
            <a:r>
              <a:rPr lang="pt-BR" sz="3600" i="1" dirty="0"/>
              <a:t>“Não podemos esquecer que o currículo supõe a concretização dos fins sociais e culturais, de socialização, que se atribui à educação escolarizada, ou de ajuda ao desenvolvimento, de estímulo, e cenário do mesmo, o reflexo de um modelo educativo determinado, pelo que necessariamente tem de ser um tema controvertido e ideológico, de difícil concretização num modelo ou proposição simples.” </a:t>
            </a:r>
            <a:endParaRPr lang="pt-BR" sz="4400" i="1" dirty="0" smtClean="0"/>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2850502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i="1" dirty="0"/>
              <a:t>O currículo: uma reflexão sobre a prática</a:t>
            </a:r>
            <a:endParaRPr lang="pt-BR" sz="3200" b="1" dirty="0"/>
          </a:p>
        </p:txBody>
      </p:sp>
      <p:sp>
        <p:nvSpPr>
          <p:cNvPr id="3" name="Espaço Reservado para Conteúdo 2"/>
          <p:cNvSpPr>
            <a:spLocks noGrp="1"/>
          </p:cNvSpPr>
          <p:nvPr>
            <p:ph idx="1"/>
          </p:nvPr>
        </p:nvSpPr>
        <p:spPr>
          <a:xfrm>
            <a:off x="508361" y="1265597"/>
            <a:ext cx="11194869" cy="4611189"/>
          </a:xfrm>
        </p:spPr>
        <p:txBody>
          <a:bodyPr>
            <a:noAutofit/>
          </a:bodyPr>
          <a:lstStyle/>
          <a:p>
            <a:pPr marL="0" indent="0" algn="just">
              <a:buNone/>
            </a:pPr>
            <a:r>
              <a:rPr lang="pt-BR" sz="3600" i="1" dirty="0" smtClean="0"/>
              <a:t>GESTÃO EDUCATIVA DO CURRÍCULO </a:t>
            </a:r>
          </a:p>
          <a:p>
            <a:pPr marL="0" indent="0" algn="just">
              <a:buNone/>
            </a:pPr>
            <a:endParaRPr lang="pt-BR" sz="3600" i="1" dirty="0"/>
          </a:p>
          <a:p>
            <a:pPr marL="0" indent="0" algn="just">
              <a:buNone/>
            </a:pPr>
            <a:r>
              <a:rPr lang="pt-BR" sz="3600" i="1" dirty="0"/>
              <a:t>S</a:t>
            </a:r>
            <a:r>
              <a:rPr lang="pt-BR" sz="3600" i="1" dirty="0" smtClean="0"/>
              <a:t>upõe </a:t>
            </a:r>
            <a:r>
              <a:rPr lang="pt-BR" sz="3600" i="1" dirty="0"/>
              <a:t>a distribuição de competências sobre o mesmo entre os diferentes agentes sociais que nele intervêm e o recebem. </a:t>
            </a:r>
            <a:endParaRPr lang="pt-BR" sz="3600" i="1" dirty="0" smtClean="0"/>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4091996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i="1" dirty="0"/>
              <a:t>O currículo: uma reflexão sobre a prática</a:t>
            </a:r>
            <a:endParaRPr lang="pt-BR" sz="3200" b="1" dirty="0"/>
          </a:p>
        </p:txBody>
      </p:sp>
      <p:sp>
        <p:nvSpPr>
          <p:cNvPr id="3" name="Espaço Reservado para Conteúdo 2"/>
          <p:cNvSpPr>
            <a:spLocks noGrp="1"/>
          </p:cNvSpPr>
          <p:nvPr>
            <p:ph idx="1"/>
          </p:nvPr>
        </p:nvSpPr>
        <p:spPr>
          <a:xfrm>
            <a:off x="508361" y="1265597"/>
            <a:ext cx="11194869" cy="4611189"/>
          </a:xfrm>
        </p:spPr>
        <p:txBody>
          <a:bodyPr>
            <a:noAutofit/>
          </a:bodyPr>
          <a:lstStyle/>
          <a:p>
            <a:pPr marL="0" indent="0" algn="just">
              <a:buNone/>
            </a:pPr>
            <a:r>
              <a:rPr lang="pt-BR" sz="3600" i="1" dirty="0" smtClean="0"/>
              <a:t>GESTÃO EDUCATIVA DO CURRÍCULO </a:t>
            </a:r>
          </a:p>
          <a:p>
            <a:pPr marL="0" indent="0" algn="just">
              <a:buNone/>
            </a:pPr>
            <a:r>
              <a:rPr lang="pt-BR" sz="3600" i="1" dirty="0" smtClean="0"/>
              <a:t>Para </a:t>
            </a:r>
            <a:r>
              <a:rPr lang="pt-BR" sz="3600" i="1" dirty="0"/>
              <a:t>o autor, </a:t>
            </a:r>
            <a:endParaRPr lang="pt-BR" sz="3600" i="1" dirty="0" smtClean="0"/>
          </a:p>
          <a:p>
            <a:pPr marL="0" indent="0" algn="just">
              <a:buNone/>
            </a:pPr>
            <a:r>
              <a:rPr lang="pt-BR" sz="3600" i="1" dirty="0" smtClean="0"/>
              <a:t>o </a:t>
            </a:r>
            <a:r>
              <a:rPr lang="pt-BR" sz="3600" i="1" dirty="0"/>
              <a:t>modelo mais adequado </a:t>
            </a:r>
            <a:r>
              <a:rPr lang="pt-BR" sz="3600" b="1" i="1" dirty="0" smtClean="0">
                <a:solidFill>
                  <a:srgbClr val="FF0000"/>
                </a:solidFill>
              </a:rPr>
              <a:t>DE CURRÍCULO É O INTERATIVO</a:t>
            </a:r>
            <a:r>
              <a:rPr lang="pt-BR" sz="3600" i="1" dirty="0" smtClean="0"/>
              <a:t>, </a:t>
            </a:r>
            <a:r>
              <a:rPr lang="pt-BR" sz="3600" i="1" dirty="0"/>
              <a:t>um modelo democrático que pode resolver o compromisso entre as necessidades mínimas de regulação e a autonomia das partes</a:t>
            </a:r>
            <a:r>
              <a:rPr lang="pt-BR" sz="3600" i="1" dirty="0" smtClean="0"/>
              <a:t>... </a:t>
            </a:r>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4109494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i="1" dirty="0"/>
              <a:t>O currículo: uma reflexão sobre a prática</a:t>
            </a:r>
            <a:endParaRPr lang="pt-BR" sz="3200" b="1" dirty="0"/>
          </a:p>
        </p:txBody>
      </p:sp>
      <p:sp>
        <p:nvSpPr>
          <p:cNvPr id="3" name="Espaço Reservado para Conteúdo 2"/>
          <p:cNvSpPr>
            <a:spLocks noGrp="1"/>
          </p:cNvSpPr>
          <p:nvPr>
            <p:ph idx="1"/>
          </p:nvPr>
        </p:nvSpPr>
        <p:spPr>
          <a:xfrm>
            <a:off x="508361" y="1265597"/>
            <a:ext cx="11194869" cy="4611189"/>
          </a:xfrm>
        </p:spPr>
        <p:txBody>
          <a:bodyPr>
            <a:noAutofit/>
          </a:bodyPr>
          <a:lstStyle/>
          <a:p>
            <a:pPr marL="0" indent="0" algn="just">
              <a:buNone/>
            </a:pPr>
            <a:r>
              <a:rPr lang="pt-BR" sz="3600" i="1" dirty="0" smtClean="0"/>
              <a:t>GESTÃO EDUCATIVA DO CURRÍCULO </a:t>
            </a:r>
          </a:p>
          <a:p>
            <a:pPr marL="0" indent="0" algn="just">
              <a:buNone/>
            </a:pPr>
            <a:r>
              <a:rPr lang="pt-BR" sz="3600" i="1" dirty="0" smtClean="0"/>
              <a:t>Para </a:t>
            </a:r>
            <a:r>
              <a:rPr lang="pt-BR" sz="3600" i="1" dirty="0"/>
              <a:t>o autor, </a:t>
            </a:r>
            <a:endParaRPr lang="pt-BR" sz="3600" i="1" dirty="0" smtClean="0"/>
          </a:p>
          <a:p>
            <a:pPr marL="0" indent="0" algn="just">
              <a:buNone/>
            </a:pPr>
            <a:r>
              <a:rPr lang="pt-BR" sz="3600" i="1" dirty="0" smtClean="0"/>
              <a:t>Na </a:t>
            </a:r>
            <a:r>
              <a:rPr lang="pt-BR" sz="3600" i="1" dirty="0"/>
              <a:t>sua ação, o professor deve ser mediador do processo de construção pedagógica entre a cultura e o estudante, sendo uma tarefa complexa, permeada por diferentes tipos de conhecimentos, os quais permitem estabelecer reflexões sobre a sua atuação profissional, visto que o currículo se justifica na prática. </a:t>
            </a:r>
            <a:endParaRPr lang="pt-BR" sz="3600" i="1" dirty="0" smtClean="0"/>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3457069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i="1" dirty="0"/>
              <a:t>O currículo: uma reflexão sobre a prática</a:t>
            </a:r>
            <a:endParaRPr lang="pt-BR" sz="3200" b="1" dirty="0"/>
          </a:p>
        </p:txBody>
      </p:sp>
      <p:sp>
        <p:nvSpPr>
          <p:cNvPr id="3" name="Espaço Reservado para Conteúdo 2"/>
          <p:cNvSpPr>
            <a:spLocks noGrp="1"/>
          </p:cNvSpPr>
          <p:nvPr>
            <p:ph idx="1"/>
          </p:nvPr>
        </p:nvSpPr>
        <p:spPr>
          <a:xfrm>
            <a:off x="508361" y="1265597"/>
            <a:ext cx="11194869" cy="4611189"/>
          </a:xfrm>
        </p:spPr>
        <p:txBody>
          <a:bodyPr>
            <a:noAutofit/>
          </a:bodyPr>
          <a:lstStyle/>
          <a:p>
            <a:pPr marL="0" indent="0" algn="just">
              <a:buNone/>
            </a:pPr>
            <a:r>
              <a:rPr lang="pt-BR" sz="3600" i="1" dirty="0"/>
              <a:t>Segundo Apple, existem </a:t>
            </a:r>
            <a:r>
              <a:rPr lang="pt-BR" sz="3600" i="1" dirty="0" smtClean="0"/>
              <a:t>6 </a:t>
            </a:r>
            <a:r>
              <a:rPr lang="pt-BR" sz="3600" i="1" dirty="0"/>
              <a:t>aspectos básicos do ambiente escolar que são parte do currículo efetivo para os estudantes: </a:t>
            </a:r>
            <a:endParaRPr lang="pt-BR" sz="3600" i="1" dirty="0" smtClean="0"/>
          </a:p>
          <a:p>
            <a:pPr marL="0" indent="0" algn="just">
              <a:buNone/>
            </a:pPr>
            <a:r>
              <a:rPr lang="pt-BR" sz="3600" i="1" dirty="0" smtClean="0"/>
              <a:t>1 o </a:t>
            </a:r>
            <a:r>
              <a:rPr lang="pt-BR" sz="3600" i="1" dirty="0"/>
              <a:t>conjunto arquitetônico das escolas; </a:t>
            </a:r>
            <a:endParaRPr lang="pt-BR" sz="3600" i="1" dirty="0" smtClean="0"/>
          </a:p>
          <a:p>
            <a:pPr marL="0" indent="0" algn="just">
              <a:buNone/>
            </a:pPr>
            <a:r>
              <a:rPr lang="pt-BR" sz="3600" i="1" dirty="0" smtClean="0"/>
              <a:t>2 os </a:t>
            </a:r>
            <a:r>
              <a:rPr lang="pt-BR" sz="3600" i="1" dirty="0"/>
              <a:t>aspectos materiais e tecnológicos; </a:t>
            </a:r>
            <a:endParaRPr lang="pt-BR" sz="3600" i="1" dirty="0" smtClean="0"/>
          </a:p>
          <a:p>
            <a:pPr marL="0" indent="0" algn="just">
              <a:buNone/>
            </a:pPr>
            <a:r>
              <a:rPr lang="pt-BR" sz="3600" i="1" dirty="0" smtClean="0"/>
              <a:t>3 os </a:t>
            </a:r>
            <a:r>
              <a:rPr lang="pt-BR" sz="3600" i="1" dirty="0"/>
              <a:t>sistemas simbólicos de informação; </a:t>
            </a:r>
            <a:endParaRPr lang="pt-BR" sz="3600" i="1" dirty="0" smtClean="0"/>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3496307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b="1" dirty="0"/>
              <a:t>O coordenador pedagógico e o atendimento à </a:t>
            </a:r>
            <a:r>
              <a:rPr lang="pt-BR" sz="3200" b="1" dirty="0" smtClean="0"/>
              <a:t>diversidade</a:t>
            </a:r>
            <a:endParaRPr lang="pt-BR" sz="3200" b="1" dirty="0"/>
          </a:p>
        </p:txBody>
      </p:sp>
      <p:sp>
        <p:nvSpPr>
          <p:cNvPr id="3" name="Espaço Reservado para Conteúdo 2"/>
          <p:cNvSpPr>
            <a:spLocks noGrp="1"/>
          </p:cNvSpPr>
          <p:nvPr>
            <p:ph idx="1"/>
          </p:nvPr>
        </p:nvSpPr>
        <p:spPr>
          <a:xfrm>
            <a:off x="627017" y="1423851"/>
            <a:ext cx="11194869" cy="4611189"/>
          </a:xfrm>
        </p:spPr>
        <p:txBody>
          <a:bodyPr>
            <a:noAutofit/>
          </a:bodyPr>
          <a:lstStyle/>
          <a:p>
            <a:pPr marL="0" indent="0" algn="just">
              <a:buNone/>
            </a:pPr>
            <a:r>
              <a:rPr lang="pt-BR" sz="3600" dirty="0" smtClean="0"/>
              <a:t>Ao analisar o "atendimento </a:t>
            </a:r>
            <a:r>
              <a:rPr lang="pt-BR" sz="3600" dirty="0"/>
              <a:t>à diversidade" </a:t>
            </a:r>
            <a:r>
              <a:rPr lang="pt-BR" sz="3600" dirty="0" smtClean="0"/>
              <a:t>verifica-se a </a:t>
            </a:r>
            <a:r>
              <a:rPr lang="pt-BR" sz="3600" dirty="0"/>
              <a:t>multiplicidade presente nas escolas, </a:t>
            </a:r>
            <a:endParaRPr lang="pt-BR" sz="3600" dirty="0" smtClean="0"/>
          </a:p>
          <a:p>
            <a:pPr marL="0" indent="0" algn="just">
              <a:buNone/>
            </a:pPr>
            <a:endParaRPr lang="pt-BR" sz="3600" dirty="0" smtClean="0"/>
          </a:p>
          <a:p>
            <a:pPr marL="0" indent="0" algn="just">
              <a:buNone/>
            </a:pPr>
            <a:r>
              <a:rPr lang="pt-BR" sz="3600" dirty="0" smtClean="0"/>
              <a:t>As especificidades </a:t>
            </a:r>
            <a:r>
              <a:rPr lang="pt-BR" sz="3600" dirty="0"/>
              <a:t>de cada sistema escolar e de cada segmento de </a:t>
            </a:r>
            <a:r>
              <a:rPr lang="pt-BR" sz="3600" dirty="0" smtClean="0"/>
              <a:t>ensino, considerando </a:t>
            </a:r>
            <a:r>
              <a:rPr lang="pt-BR" sz="3600" dirty="0"/>
              <a:t>a diversidade humana e social </a:t>
            </a:r>
            <a:r>
              <a:rPr lang="pt-BR" sz="3600" dirty="0" smtClean="0"/>
              <a:t>presente</a:t>
            </a:r>
            <a:r>
              <a:rPr lang="pt-BR" sz="3600" dirty="0"/>
              <a:t>, </a:t>
            </a:r>
            <a:r>
              <a:rPr lang="pt-BR" sz="3600" dirty="0" smtClean="0"/>
              <a:t>na constante busca dos </a:t>
            </a:r>
            <a:r>
              <a:rPr lang="pt-BR" sz="3600" dirty="0"/>
              <a:t>direitos de todos a uma educação de qualidade</a:t>
            </a:r>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82731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i="1" dirty="0"/>
              <a:t>O currículo: uma reflexão sobre a prática</a:t>
            </a:r>
            <a:endParaRPr lang="pt-BR" sz="3200" b="1" dirty="0"/>
          </a:p>
        </p:txBody>
      </p:sp>
      <p:sp>
        <p:nvSpPr>
          <p:cNvPr id="3" name="Espaço Reservado para Conteúdo 2"/>
          <p:cNvSpPr>
            <a:spLocks noGrp="1"/>
          </p:cNvSpPr>
          <p:nvPr>
            <p:ph idx="1"/>
          </p:nvPr>
        </p:nvSpPr>
        <p:spPr>
          <a:xfrm>
            <a:off x="508361" y="1265597"/>
            <a:ext cx="11194869" cy="4611189"/>
          </a:xfrm>
        </p:spPr>
        <p:txBody>
          <a:bodyPr>
            <a:noAutofit/>
          </a:bodyPr>
          <a:lstStyle/>
          <a:p>
            <a:pPr marL="0" indent="0" algn="just">
              <a:buNone/>
            </a:pPr>
            <a:r>
              <a:rPr lang="pt-BR" sz="3600" i="1" dirty="0"/>
              <a:t>Segundo Apple, existem </a:t>
            </a:r>
            <a:r>
              <a:rPr lang="pt-BR" sz="3600" i="1" dirty="0" smtClean="0"/>
              <a:t>6 </a:t>
            </a:r>
            <a:r>
              <a:rPr lang="pt-BR" sz="3600" i="1" dirty="0"/>
              <a:t>aspectos básicos do ambiente escolar que são parte do currículo efetivo para os estudantes: </a:t>
            </a:r>
            <a:endParaRPr lang="pt-BR" sz="3600" i="1" dirty="0" smtClean="0"/>
          </a:p>
          <a:p>
            <a:pPr marL="0" indent="0" algn="just">
              <a:buNone/>
            </a:pPr>
            <a:r>
              <a:rPr lang="pt-BR" sz="3600" i="1" dirty="0" smtClean="0"/>
              <a:t>4  as </a:t>
            </a:r>
            <a:r>
              <a:rPr lang="pt-BR" sz="3600" i="1" dirty="0"/>
              <a:t>habilidades do professor; </a:t>
            </a:r>
            <a:endParaRPr lang="pt-BR" sz="3600" i="1" dirty="0" smtClean="0"/>
          </a:p>
          <a:p>
            <a:pPr marL="0" indent="0" algn="just">
              <a:buNone/>
            </a:pPr>
            <a:r>
              <a:rPr lang="pt-BR" sz="3600" i="1" dirty="0" smtClean="0"/>
              <a:t>5  os </a:t>
            </a:r>
            <a:r>
              <a:rPr lang="pt-BR" sz="3600" i="1" dirty="0"/>
              <a:t>estudantes; </a:t>
            </a:r>
            <a:endParaRPr lang="pt-BR" sz="3600" i="1" dirty="0" smtClean="0"/>
          </a:p>
          <a:p>
            <a:pPr marL="0" indent="0" algn="just">
              <a:buNone/>
            </a:pPr>
            <a:r>
              <a:rPr lang="pt-BR" sz="3600" i="1" dirty="0" smtClean="0"/>
              <a:t>6  os </a:t>
            </a:r>
            <a:r>
              <a:rPr lang="pt-BR" sz="3600" i="1" dirty="0"/>
              <a:t>componentes organizativos</a:t>
            </a:r>
            <a:endParaRPr lang="pt-BR" sz="3600" i="1" dirty="0" smtClean="0"/>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476432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b="1" dirty="0"/>
              <a:t>O coordenador pedagógico e o atendimento à </a:t>
            </a:r>
            <a:r>
              <a:rPr lang="pt-BR" sz="3200" b="1" dirty="0" smtClean="0"/>
              <a:t>diversidade</a:t>
            </a:r>
            <a:endParaRPr lang="pt-BR" sz="3200" b="1" dirty="0"/>
          </a:p>
        </p:txBody>
      </p:sp>
      <p:sp>
        <p:nvSpPr>
          <p:cNvPr id="3" name="Espaço Reservado para Conteúdo 2"/>
          <p:cNvSpPr>
            <a:spLocks noGrp="1"/>
          </p:cNvSpPr>
          <p:nvPr>
            <p:ph idx="1"/>
          </p:nvPr>
        </p:nvSpPr>
        <p:spPr>
          <a:xfrm>
            <a:off x="627017" y="1423851"/>
            <a:ext cx="11194869" cy="4611189"/>
          </a:xfrm>
        </p:spPr>
        <p:txBody>
          <a:bodyPr>
            <a:noAutofit/>
          </a:bodyPr>
          <a:lstStyle/>
          <a:p>
            <a:pPr marL="0" indent="0" algn="just">
              <a:buNone/>
            </a:pPr>
            <a:r>
              <a:rPr lang="pt-BR" sz="3600" dirty="0" smtClean="0"/>
              <a:t>A obra valoriza o que denomina como a </a:t>
            </a:r>
            <a:r>
              <a:rPr lang="pt-BR" sz="3600" dirty="0"/>
              <a:t>infinita diversidade individual, </a:t>
            </a:r>
            <a:r>
              <a:rPr lang="pt-BR" sz="3600" dirty="0" smtClean="0"/>
              <a:t>sempre atrelada ao </a:t>
            </a:r>
            <a:r>
              <a:rPr lang="pt-BR" sz="3600" dirty="0"/>
              <a:t>compromisso com o coletivo; </a:t>
            </a:r>
            <a:endParaRPr lang="pt-BR" sz="3600" dirty="0" smtClean="0"/>
          </a:p>
          <a:p>
            <a:pPr marL="0" indent="0" algn="just">
              <a:buNone/>
            </a:pPr>
            <a:endParaRPr lang="pt-BR" sz="3600" dirty="0" smtClean="0"/>
          </a:p>
          <a:p>
            <a:pPr marL="0" indent="0" algn="just">
              <a:buNone/>
            </a:pPr>
            <a:r>
              <a:rPr lang="pt-BR" sz="3600" dirty="0" smtClean="0"/>
              <a:t>Cada </a:t>
            </a:r>
            <a:r>
              <a:rPr lang="pt-BR" sz="3600" dirty="0"/>
              <a:t>escola percorre seu </a:t>
            </a:r>
            <a:r>
              <a:rPr lang="pt-BR" sz="3600" dirty="0" smtClean="0"/>
              <a:t>caminho próprio, </a:t>
            </a:r>
            <a:r>
              <a:rPr lang="pt-BR" sz="3600" dirty="0"/>
              <a:t>de maneira única, mas </a:t>
            </a:r>
            <a:r>
              <a:rPr lang="pt-BR" sz="3600" dirty="0" smtClean="0"/>
              <a:t>tem por objetivo fins, </a:t>
            </a:r>
            <a:r>
              <a:rPr lang="pt-BR" sz="3600" dirty="0"/>
              <a:t>metas comuns, em direção à formação integral de seu aluno.</a:t>
            </a:r>
          </a:p>
          <a:p>
            <a:pPr marL="0" indent="0" algn="just">
              <a:buNone/>
            </a:pPr>
            <a:endParaRPr lang="pt-BR" sz="3600" dirty="0"/>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
        <p:nvSpPr>
          <p:cNvPr id="8" name="Explosão 1 7"/>
          <p:cNvSpPr/>
          <p:nvPr/>
        </p:nvSpPr>
        <p:spPr>
          <a:xfrm>
            <a:off x="6426926" y="101528"/>
            <a:ext cx="653143" cy="447112"/>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xmlns="" val="810259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b="1" dirty="0" smtClean="0"/>
              <a:t>OBRAS</a:t>
            </a:r>
            <a:endParaRPr lang="pt-BR" sz="3200" b="1" dirty="0"/>
          </a:p>
        </p:txBody>
      </p:sp>
      <p:sp>
        <p:nvSpPr>
          <p:cNvPr id="3" name="Espaço Reservado para Conteúdo 2"/>
          <p:cNvSpPr>
            <a:spLocks noGrp="1"/>
          </p:cNvSpPr>
          <p:nvPr>
            <p:ph idx="1"/>
          </p:nvPr>
        </p:nvSpPr>
        <p:spPr>
          <a:xfrm>
            <a:off x="627017" y="1423851"/>
            <a:ext cx="11194869" cy="4611189"/>
          </a:xfrm>
        </p:spPr>
        <p:txBody>
          <a:bodyPr>
            <a:noAutofit/>
          </a:bodyPr>
          <a:lstStyle/>
          <a:p>
            <a:r>
              <a:rPr lang="pt-BR" b="1" dirty="0"/>
              <a:t>DOMINGUES,</a:t>
            </a:r>
            <a:r>
              <a:rPr lang="pt-BR" dirty="0"/>
              <a:t> I. O coordenador pedagógico e a formação do docente na escola. São Paulo: Cortez, 2015.</a:t>
            </a:r>
          </a:p>
          <a:p>
            <a:pPr marL="0" indent="0" algn="just">
              <a:buNone/>
            </a:pPr>
            <a:endParaRPr lang="pt-BR" sz="3600" dirty="0"/>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568861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dirty="0"/>
              <a:t>O coordenador pedagógico e a formação do docente na escola</a:t>
            </a:r>
            <a:endParaRPr lang="pt-BR" sz="3200" b="1" dirty="0"/>
          </a:p>
        </p:txBody>
      </p:sp>
      <p:sp>
        <p:nvSpPr>
          <p:cNvPr id="3" name="Espaço Reservado para Conteúdo 2"/>
          <p:cNvSpPr>
            <a:spLocks noGrp="1"/>
          </p:cNvSpPr>
          <p:nvPr>
            <p:ph idx="1"/>
          </p:nvPr>
        </p:nvSpPr>
        <p:spPr>
          <a:xfrm>
            <a:off x="627017" y="1423851"/>
            <a:ext cx="11194869" cy="4611189"/>
          </a:xfrm>
        </p:spPr>
        <p:txBody>
          <a:bodyPr>
            <a:noAutofit/>
          </a:bodyPr>
          <a:lstStyle/>
          <a:p>
            <a:pPr marL="0" indent="0" algn="just">
              <a:buNone/>
            </a:pPr>
            <a:r>
              <a:rPr lang="pt-BR" sz="3600" dirty="0" smtClean="0"/>
              <a:t>A obra é resultado pesquisas </a:t>
            </a:r>
            <a:r>
              <a:rPr lang="pt-BR" sz="3600" dirty="0"/>
              <a:t>no campo da formação contínua desenvolvida no espaço escolar e nas formulações dos sistemas de ensino que identificam a </a:t>
            </a:r>
            <a:r>
              <a:rPr lang="pt-BR" sz="3600" dirty="0" smtClean="0"/>
              <a:t>figura </a:t>
            </a:r>
            <a:r>
              <a:rPr lang="pt-BR" sz="3600" dirty="0"/>
              <a:t>do coordenador pedagógico como o principal responsável pela elaboração, pelo acompanhamento e pela avaliação dos processos formativos na escola</a:t>
            </a:r>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2837563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dirty="0"/>
              <a:t>O coordenador pedagógico e a formação do docente na escola</a:t>
            </a:r>
            <a:endParaRPr lang="pt-BR" sz="3200" b="1" dirty="0"/>
          </a:p>
        </p:txBody>
      </p:sp>
      <p:sp>
        <p:nvSpPr>
          <p:cNvPr id="3" name="Espaço Reservado para Conteúdo 2"/>
          <p:cNvSpPr>
            <a:spLocks noGrp="1"/>
          </p:cNvSpPr>
          <p:nvPr>
            <p:ph idx="1"/>
          </p:nvPr>
        </p:nvSpPr>
        <p:spPr>
          <a:xfrm>
            <a:off x="627017" y="1423851"/>
            <a:ext cx="11194869" cy="4611189"/>
          </a:xfrm>
        </p:spPr>
        <p:txBody>
          <a:bodyPr>
            <a:noAutofit/>
          </a:bodyPr>
          <a:lstStyle/>
          <a:p>
            <a:pPr marL="0" indent="0" algn="just">
              <a:buNone/>
            </a:pPr>
            <a:r>
              <a:rPr lang="pt-BR" sz="3600" dirty="0" smtClean="0"/>
              <a:t>Os desafios enfrentados:</a:t>
            </a:r>
          </a:p>
          <a:p>
            <a:pPr marL="0" indent="0" algn="just">
              <a:buNone/>
            </a:pPr>
            <a:r>
              <a:rPr lang="pt-BR" sz="3600" dirty="0" smtClean="0"/>
              <a:t>cultura </a:t>
            </a:r>
            <a:r>
              <a:rPr lang="pt-BR" sz="3600" dirty="0"/>
              <a:t>escolar cristalizada, </a:t>
            </a:r>
            <a:endParaRPr lang="pt-BR" sz="3600" dirty="0" smtClean="0"/>
          </a:p>
          <a:p>
            <a:pPr marL="0" indent="0" algn="just">
              <a:buNone/>
            </a:pPr>
            <a:r>
              <a:rPr lang="pt-BR" sz="3600" dirty="0" smtClean="0"/>
              <a:t>identidade </a:t>
            </a:r>
            <a:r>
              <a:rPr lang="pt-BR" sz="3600" dirty="0"/>
              <a:t>e as demandas de trabalho do coordenador pedagógico, </a:t>
            </a:r>
            <a:endParaRPr lang="pt-BR" sz="3600" dirty="0" smtClean="0"/>
          </a:p>
          <a:p>
            <a:pPr marL="0" indent="0" algn="just">
              <a:buNone/>
            </a:pPr>
            <a:r>
              <a:rPr lang="pt-BR" sz="3600" dirty="0" smtClean="0"/>
              <a:t>reformas </a:t>
            </a:r>
            <a:r>
              <a:rPr lang="pt-BR" sz="3600" dirty="0"/>
              <a:t>educativas e o contexto histórico, econômico e político das propostas de formação contínua do docente em serviço elaboradas por órgãos internacionais e nacionais de fomento à educação. </a:t>
            </a:r>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1821904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1C980FB-0F04-4FEF-A020-B29A0B85BA0F}"/>
              </a:ext>
            </a:extLst>
          </p:cNvPr>
          <p:cNvSpPr>
            <a:spLocks noGrp="1"/>
          </p:cNvSpPr>
          <p:nvPr>
            <p:ph type="title"/>
          </p:nvPr>
        </p:nvSpPr>
        <p:spPr>
          <a:xfrm>
            <a:off x="1451579" y="1109317"/>
            <a:ext cx="9603275" cy="860274"/>
          </a:xfrm>
        </p:spPr>
        <p:txBody>
          <a:bodyPr>
            <a:normAutofit fontScale="90000"/>
          </a:bodyPr>
          <a:lstStyle/>
          <a:p>
            <a:pPr algn="ctr"/>
            <a:r>
              <a:rPr lang="pt-BR" b="1" dirty="0"/>
              <a:t>RODRIGO MACHADO MERLI</a:t>
            </a:r>
            <a:br>
              <a:rPr lang="pt-BR" b="1" dirty="0"/>
            </a:br>
            <a:endParaRPr lang="pt-BR" b="1" dirty="0"/>
          </a:p>
        </p:txBody>
      </p:sp>
      <p:sp>
        <p:nvSpPr>
          <p:cNvPr id="3" name="Espaço Reservado para Conteúdo 2">
            <a:extLst>
              <a:ext uri="{FF2B5EF4-FFF2-40B4-BE49-F238E27FC236}">
                <a16:creationId xmlns:a16="http://schemas.microsoft.com/office/drawing/2014/main" xmlns="" id="{2512264D-BBD3-4020-95E5-82EE096E5580}"/>
              </a:ext>
            </a:extLst>
          </p:cNvPr>
          <p:cNvSpPr>
            <a:spLocks noGrp="1"/>
          </p:cNvSpPr>
          <p:nvPr>
            <p:ph idx="1"/>
          </p:nvPr>
        </p:nvSpPr>
        <p:spPr>
          <a:xfrm>
            <a:off x="914401" y="1722783"/>
            <a:ext cx="10711542" cy="4585251"/>
          </a:xfrm>
        </p:spPr>
        <p:txBody>
          <a:bodyPr>
            <a:normAutofit/>
          </a:bodyPr>
          <a:lstStyle/>
          <a:p>
            <a:pPr marL="0" indent="0">
              <a:buNone/>
            </a:pPr>
            <a:r>
              <a:rPr lang="pt-BR" sz="3200" dirty="0" smtClean="0"/>
              <a:t>Funções</a:t>
            </a:r>
          </a:p>
          <a:p>
            <a:pPr marL="0" indent="0">
              <a:buNone/>
            </a:pPr>
            <a:endParaRPr lang="pt-BR" sz="3200" dirty="0"/>
          </a:p>
          <a:p>
            <a:r>
              <a:rPr lang="pt-BR" sz="3200" dirty="0"/>
              <a:t> 	</a:t>
            </a:r>
            <a:r>
              <a:rPr lang="pt-BR" sz="3600" dirty="0"/>
              <a:t>Diretor Escolar na Prefeitura de São </a:t>
            </a:r>
            <a:r>
              <a:rPr lang="pt-BR" sz="3600" dirty="0" smtClean="0"/>
              <a:t>Paulo</a:t>
            </a:r>
          </a:p>
          <a:p>
            <a:endParaRPr lang="pt-BR" sz="3600" dirty="0"/>
          </a:p>
          <a:p>
            <a:r>
              <a:rPr lang="pt-BR" sz="3600" dirty="0"/>
              <a:t> 	Professor em Cursos Preparatórios </a:t>
            </a:r>
            <a:endParaRPr lang="pt-BR" sz="3600" dirty="0" smtClean="0"/>
          </a:p>
          <a:p>
            <a:endParaRPr lang="pt-BR" sz="3600" dirty="0"/>
          </a:p>
          <a:p>
            <a:r>
              <a:rPr lang="pt-BR" sz="3600" dirty="0"/>
              <a:t> 	Advogado</a:t>
            </a:r>
          </a:p>
          <a:p>
            <a:pPr marL="0" indent="0">
              <a:buNone/>
            </a:pPr>
            <a:endParaRPr lang="pt-BR" sz="400" dirty="0"/>
          </a:p>
        </p:txBody>
      </p:sp>
    </p:spTree>
    <p:extLst>
      <p:ext uri="{BB962C8B-B14F-4D97-AF65-F5344CB8AC3E}">
        <p14:creationId xmlns:p14="http://schemas.microsoft.com/office/powerpoint/2010/main" xmlns="" val="1499506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anim calcmode="lin" valueType="num">
                                      <p:cBhvr>
                                        <p:cTn id="1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anim calcmode="lin" valueType="num">
                                      <p:cBhvr>
                                        <p:cTn id="2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1000"/>
                                        <p:tgtEl>
                                          <p:spTgt spid="3">
                                            <p:txEl>
                                              <p:pRg st="6" end="6"/>
                                            </p:txEl>
                                          </p:spTgt>
                                        </p:tgtEl>
                                      </p:cBhvr>
                                    </p:animEffect>
                                    <p:anim calcmode="lin" valueType="num">
                                      <p:cBhvr>
                                        <p:cTn id="2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dirty="0"/>
              <a:t>O coordenador pedagógico e a formação do docente na escola</a:t>
            </a:r>
            <a:endParaRPr lang="pt-BR" sz="3200" b="1" dirty="0"/>
          </a:p>
        </p:txBody>
      </p:sp>
      <p:sp>
        <p:nvSpPr>
          <p:cNvPr id="3" name="Espaço Reservado para Conteúdo 2"/>
          <p:cNvSpPr>
            <a:spLocks noGrp="1"/>
          </p:cNvSpPr>
          <p:nvPr>
            <p:ph idx="1"/>
          </p:nvPr>
        </p:nvSpPr>
        <p:spPr>
          <a:xfrm>
            <a:off x="627017" y="1423851"/>
            <a:ext cx="11194869" cy="4611189"/>
          </a:xfrm>
        </p:spPr>
        <p:txBody>
          <a:bodyPr>
            <a:noAutofit/>
          </a:bodyPr>
          <a:lstStyle/>
          <a:p>
            <a:pPr marL="0" indent="0" algn="just">
              <a:buNone/>
            </a:pPr>
            <a:r>
              <a:rPr lang="pt-BR" sz="3600" dirty="0"/>
              <a:t>coordenador pedagógico opondo-se ao caráter conservador e pré-moldado das práticas de formação contínua, que minam a autonomia da escola, e investindo na efetiva participação dos membros da equipe escolar na elaboração dos projetos formativos na perspectiva democrática e participativa.</a:t>
            </a:r>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2689599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dirty="0"/>
              <a:t>O coordenador pedagógico e a formação do docente na escola</a:t>
            </a:r>
            <a:endParaRPr lang="pt-BR" sz="3200" b="1" dirty="0"/>
          </a:p>
        </p:txBody>
      </p:sp>
      <p:sp>
        <p:nvSpPr>
          <p:cNvPr id="3" name="Espaço Reservado para Conteúdo 2"/>
          <p:cNvSpPr>
            <a:spLocks noGrp="1"/>
          </p:cNvSpPr>
          <p:nvPr>
            <p:ph idx="1"/>
          </p:nvPr>
        </p:nvSpPr>
        <p:spPr>
          <a:xfrm>
            <a:off x="627017" y="1423851"/>
            <a:ext cx="11194869" cy="4611189"/>
          </a:xfrm>
        </p:spPr>
        <p:txBody>
          <a:bodyPr>
            <a:noAutofit/>
          </a:bodyPr>
          <a:lstStyle/>
          <a:p>
            <a:pPr marL="0" indent="0" algn="just">
              <a:buNone/>
            </a:pPr>
            <a:r>
              <a:rPr lang="pt-BR" sz="3600" dirty="0"/>
              <a:t>formação contínua como uma das particularidades do trabalho da coordenação pedagógica e registram também a importância do exercício de uma liderança democrática regulada por um clima de trabalho coletivo, participativo, cooperativo e solidário</a:t>
            </a:r>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3013644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dirty="0"/>
              <a:t>O coordenador pedagógico e a formação do docente na escola</a:t>
            </a:r>
            <a:endParaRPr lang="pt-BR" sz="3200" b="1" dirty="0"/>
          </a:p>
        </p:txBody>
      </p:sp>
      <p:sp>
        <p:nvSpPr>
          <p:cNvPr id="3" name="Espaço Reservado para Conteúdo 2"/>
          <p:cNvSpPr>
            <a:spLocks noGrp="1"/>
          </p:cNvSpPr>
          <p:nvPr>
            <p:ph idx="1"/>
          </p:nvPr>
        </p:nvSpPr>
        <p:spPr>
          <a:xfrm>
            <a:off x="627017" y="1423851"/>
            <a:ext cx="11194869" cy="4611189"/>
          </a:xfrm>
        </p:spPr>
        <p:txBody>
          <a:bodyPr>
            <a:noAutofit/>
          </a:bodyPr>
          <a:lstStyle/>
          <a:p>
            <a:pPr marL="0" indent="0" algn="just">
              <a:buNone/>
            </a:pPr>
            <a:r>
              <a:rPr lang="pt-BR" sz="3600" dirty="0"/>
              <a:t>pesquisa desenvolvida em duas escolas públicas da Rede Municipal de Ensino de São Paulo, com quatro coordenadoras pedagógicas que organizavam e coordenavam a formação contínua nos horários coletivos de trabalho pedagógico, denominados Jornada Especial Integral de Formação (JEIF). </a:t>
            </a:r>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4193711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dirty="0"/>
              <a:t>O coordenador pedagógico e a formação do docente na escola</a:t>
            </a:r>
            <a:endParaRPr lang="pt-BR" sz="3200" b="1" dirty="0"/>
          </a:p>
        </p:txBody>
      </p:sp>
      <p:sp>
        <p:nvSpPr>
          <p:cNvPr id="3" name="Espaço Reservado para Conteúdo 2"/>
          <p:cNvSpPr>
            <a:spLocks noGrp="1"/>
          </p:cNvSpPr>
          <p:nvPr>
            <p:ph idx="1"/>
          </p:nvPr>
        </p:nvSpPr>
        <p:spPr>
          <a:xfrm>
            <a:off x="627017" y="1423851"/>
            <a:ext cx="11194869" cy="4611189"/>
          </a:xfrm>
        </p:spPr>
        <p:txBody>
          <a:bodyPr>
            <a:noAutofit/>
          </a:bodyPr>
          <a:lstStyle/>
          <a:p>
            <a:pPr marL="0" indent="0" algn="just">
              <a:buNone/>
            </a:pPr>
            <a:r>
              <a:rPr lang="pt-BR" sz="3600" dirty="0" smtClean="0"/>
              <a:t>A ESCOLA COMO LÓCUS DA FORMAÇÃO</a:t>
            </a:r>
          </a:p>
          <a:p>
            <a:pPr marL="0" indent="0" algn="just">
              <a:buNone/>
            </a:pPr>
            <a:r>
              <a:rPr lang="pt-BR" sz="3600" dirty="0" smtClean="0"/>
              <a:t> </a:t>
            </a:r>
          </a:p>
          <a:p>
            <a:pPr marL="0" indent="0" algn="just">
              <a:buNone/>
            </a:pPr>
            <a:endParaRPr lang="pt-BR" sz="3600" dirty="0"/>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1626993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dirty="0"/>
              <a:t>O coordenador pedagógico e a formação do docente na escola</a:t>
            </a:r>
            <a:endParaRPr lang="pt-BR" sz="3200" b="1" dirty="0"/>
          </a:p>
        </p:txBody>
      </p:sp>
      <p:sp>
        <p:nvSpPr>
          <p:cNvPr id="3" name="Espaço Reservado para Conteúdo 2"/>
          <p:cNvSpPr>
            <a:spLocks noGrp="1"/>
          </p:cNvSpPr>
          <p:nvPr>
            <p:ph idx="1"/>
          </p:nvPr>
        </p:nvSpPr>
        <p:spPr>
          <a:xfrm>
            <a:off x="627017" y="1423851"/>
            <a:ext cx="11194869" cy="4611189"/>
          </a:xfrm>
        </p:spPr>
        <p:txBody>
          <a:bodyPr>
            <a:noAutofit/>
          </a:bodyPr>
          <a:lstStyle/>
          <a:p>
            <a:pPr marL="0" indent="0" algn="ctr">
              <a:buNone/>
            </a:pPr>
            <a:r>
              <a:rPr lang="pt-BR" sz="3600" dirty="0"/>
              <a:t>O coordenador pedagógico como gestor da formação, diálogo com os dados da pesquisa  </a:t>
            </a:r>
          </a:p>
          <a:p>
            <a:pPr marL="0" indent="0" algn="just">
              <a:buNone/>
            </a:pPr>
            <a:r>
              <a:rPr lang="pt-BR" sz="3600" dirty="0"/>
              <a:t> </a:t>
            </a:r>
          </a:p>
          <a:p>
            <a:pPr marL="0" indent="0" algn="just">
              <a:buNone/>
            </a:pPr>
            <a:r>
              <a:rPr lang="pt-BR" sz="3600" dirty="0"/>
              <a:t>Pensar a formação na escola é reconhecer a importância de tratar de dois elementos básicos que estão imbricados e associados a esta perspectiva formativa. </a:t>
            </a:r>
            <a:endParaRPr lang="pt-BR" sz="3600" dirty="0" smtClean="0"/>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1821514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dirty="0"/>
              <a:t>O coordenador pedagógico e a formação do docente na escola</a:t>
            </a:r>
            <a:endParaRPr lang="pt-BR" sz="3200" b="1" dirty="0"/>
          </a:p>
        </p:txBody>
      </p:sp>
      <p:sp>
        <p:nvSpPr>
          <p:cNvPr id="3" name="Espaço Reservado para Conteúdo 2"/>
          <p:cNvSpPr>
            <a:spLocks noGrp="1"/>
          </p:cNvSpPr>
          <p:nvPr>
            <p:ph idx="1"/>
          </p:nvPr>
        </p:nvSpPr>
        <p:spPr>
          <a:xfrm>
            <a:off x="627017" y="1423851"/>
            <a:ext cx="11194869" cy="4611189"/>
          </a:xfrm>
        </p:spPr>
        <p:txBody>
          <a:bodyPr>
            <a:noAutofit/>
          </a:bodyPr>
          <a:lstStyle/>
          <a:p>
            <a:pPr marL="0" indent="0" algn="ctr">
              <a:buNone/>
            </a:pPr>
            <a:r>
              <a:rPr lang="pt-BR" sz="3600" dirty="0"/>
              <a:t>O coordenador pedagógico como gestor da formação, diálogo com os dados da pesquisa  </a:t>
            </a:r>
          </a:p>
          <a:p>
            <a:pPr marL="0" indent="0" algn="just">
              <a:buNone/>
            </a:pPr>
            <a:r>
              <a:rPr lang="pt-BR" sz="3600" dirty="0"/>
              <a:t> </a:t>
            </a:r>
          </a:p>
          <a:p>
            <a:pPr marL="0" indent="0" algn="just">
              <a:buNone/>
            </a:pPr>
            <a:r>
              <a:rPr lang="pt-BR" sz="3600" dirty="0" smtClean="0"/>
              <a:t>O </a:t>
            </a:r>
            <a:r>
              <a:rPr lang="pt-BR" sz="3600" dirty="0"/>
              <a:t>primeiro está relacionado à elaboração de um processo formativo para ser vivido na própria escola e constitui uma desconstrução da lógica de formação que sempre valorizou os conhecimentos obtidos fora dos muros dela.  </a:t>
            </a:r>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617895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dirty="0"/>
              <a:t>O coordenador pedagógico e a formação do docente na escola</a:t>
            </a:r>
            <a:endParaRPr lang="pt-BR" sz="3200" b="1" dirty="0"/>
          </a:p>
        </p:txBody>
      </p:sp>
      <p:sp>
        <p:nvSpPr>
          <p:cNvPr id="3" name="Espaço Reservado para Conteúdo 2"/>
          <p:cNvSpPr>
            <a:spLocks noGrp="1"/>
          </p:cNvSpPr>
          <p:nvPr>
            <p:ph idx="1"/>
          </p:nvPr>
        </p:nvSpPr>
        <p:spPr>
          <a:xfrm>
            <a:off x="627017" y="1423851"/>
            <a:ext cx="11194869" cy="4611189"/>
          </a:xfrm>
        </p:spPr>
        <p:txBody>
          <a:bodyPr>
            <a:noAutofit/>
          </a:bodyPr>
          <a:lstStyle/>
          <a:p>
            <a:pPr marL="0" indent="0" algn="ctr">
              <a:buNone/>
            </a:pPr>
            <a:r>
              <a:rPr lang="pt-BR" sz="3600" dirty="0"/>
              <a:t>O coordenador pedagógico como gestor da formação, diálogo com os dados da pesquisa  </a:t>
            </a:r>
          </a:p>
          <a:p>
            <a:pPr marL="0" indent="0" algn="just">
              <a:buNone/>
            </a:pPr>
            <a:r>
              <a:rPr lang="pt-BR" sz="3600" dirty="0"/>
              <a:t> </a:t>
            </a:r>
          </a:p>
          <a:p>
            <a:pPr marL="0" indent="0" algn="just">
              <a:buNone/>
            </a:pPr>
            <a:r>
              <a:rPr lang="pt-BR" sz="3600" dirty="0" smtClean="0"/>
              <a:t>O segundo </a:t>
            </a:r>
            <a:r>
              <a:rPr lang="pt-BR" sz="3600" dirty="0"/>
              <a:t>elemento diz respeito ao protagonismo de professores e coordenadores na tomada de decisões relativas ao seu próprio desenvolvimento profissional. </a:t>
            </a:r>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3029829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dirty="0"/>
              <a:t>O coordenador pedagógico e a formação do docente na escola</a:t>
            </a:r>
            <a:endParaRPr lang="pt-BR" sz="3200" b="1" dirty="0"/>
          </a:p>
        </p:txBody>
      </p:sp>
      <p:sp>
        <p:nvSpPr>
          <p:cNvPr id="3" name="Espaço Reservado para Conteúdo 2"/>
          <p:cNvSpPr>
            <a:spLocks noGrp="1"/>
          </p:cNvSpPr>
          <p:nvPr>
            <p:ph idx="1"/>
          </p:nvPr>
        </p:nvSpPr>
        <p:spPr>
          <a:xfrm>
            <a:off x="627017" y="1423851"/>
            <a:ext cx="11194869" cy="4611189"/>
          </a:xfrm>
        </p:spPr>
        <p:txBody>
          <a:bodyPr>
            <a:noAutofit/>
          </a:bodyPr>
          <a:lstStyle/>
          <a:p>
            <a:pPr marL="0" indent="0" algn="ctr">
              <a:buNone/>
            </a:pPr>
            <a:r>
              <a:rPr lang="pt-BR" sz="3600" dirty="0" smtClean="0"/>
              <a:t>FORMAÇÃO DO LOCAL DE TRABALHO</a:t>
            </a:r>
          </a:p>
          <a:p>
            <a:pPr marL="0" indent="0" algn="ctr">
              <a:buNone/>
            </a:pPr>
            <a:endParaRPr lang="pt-BR" sz="3600" dirty="0" smtClean="0"/>
          </a:p>
          <a:p>
            <a:pPr marL="0" indent="0" algn="just">
              <a:buNone/>
            </a:pPr>
            <a:r>
              <a:rPr lang="pt-BR" sz="3600" dirty="0" smtClean="0"/>
              <a:t>Com isso encurta-se </a:t>
            </a:r>
            <a:r>
              <a:rPr lang="pt-BR" sz="3600" dirty="0"/>
              <a:t>a distância entre a ação docente real e a reflexão sobre essa ação. </a:t>
            </a:r>
          </a:p>
          <a:p>
            <a:pPr marL="0" indent="0" algn="just">
              <a:buNone/>
            </a:pPr>
            <a:endParaRPr lang="pt-BR" sz="3600" dirty="0"/>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2645552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dirty="0"/>
              <a:t>O coordenador pedagógico e a formação do docente na escola</a:t>
            </a:r>
            <a:endParaRPr lang="pt-BR" sz="3200" b="1" dirty="0"/>
          </a:p>
        </p:txBody>
      </p:sp>
      <p:sp>
        <p:nvSpPr>
          <p:cNvPr id="3" name="Espaço Reservado para Conteúdo 2"/>
          <p:cNvSpPr>
            <a:spLocks noGrp="1"/>
          </p:cNvSpPr>
          <p:nvPr>
            <p:ph idx="1"/>
          </p:nvPr>
        </p:nvSpPr>
        <p:spPr>
          <a:xfrm>
            <a:off x="627017" y="1423851"/>
            <a:ext cx="11194869" cy="4611189"/>
          </a:xfrm>
        </p:spPr>
        <p:txBody>
          <a:bodyPr>
            <a:noAutofit/>
          </a:bodyPr>
          <a:lstStyle/>
          <a:p>
            <a:pPr marL="0" indent="0" algn="ctr">
              <a:buNone/>
            </a:pPr>
            <a:r>
              <a:rPr lang="pt-BR" sz="3600" dirty="0" smtClean="0"/>
              <a:t>FORMAÇÃO DO LOCAL DE TRABALHO, </a:t>
            </a:r>
          </a:p>
          <a:p>
            <a:pPr marL="0" indent="0" algn="just">
              <a:buNone/>
            </a:pPr>
            <a:endParaRPr lang="pt-BR" sz="3600" dirty="0"/>
          </a:p>
          <a:p>
            <a:pPr marL="0" indent="0" algn="just">
              <a:buNone/>
            </a:pPr>
            <a:r>
              <a:rPr lang="pt-BR" sz="3600" dirty="0"/>
              <a:t>Isso implica em tomar as necessidades da prática como elemento de reflexão para a formação, o que significa que ela se desenvolverá para responder às “ansiedades” formativas de um determinado grupo de educadores comprometidos com o trabalho pedagógico num tempo/espaço determinado. </a:t>
            </a:r>
          </a:p>
          <a:p>
            <a:pPr marL="0" indent="0" algn="just">
              <a:buNone/>
            </a:pPr>
            <a:endParaRPr lang="pt-BR" sz="3600" dirty="0"/>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1712031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dirty="0"/>
              <a:t>O coordenador pedagógico e a formação do docente na escola</a:t>
            </a:r>
            <a:endParaRPr lang="pt-BR" sz="3200" b="1" dirty="0"/>
          </a:p>
        </p:txBody>
      </p:sp>
      <p:sp>
        <p:nvSpPr>
          <p:cNvPr id="3" name="Espaço Reservado para Conteúdo 2"/>
          <p:cNvSpPr>
            <a:spLocks noGrp="1"/>
          </p:cNvSpPr>
          <p:nvPr>
            <p:ph idx="1"/>
          </p:nvPr>
        </p:nvSpPr>
        <p:spPr>
          <a:xfrm>
            <a:off x="627017" y="1423851"/>
            <a:ext cx="11194869" cy="4611189"/>
          </a:xfrm>
        </p:spPr>
        <p:txBody>
          <a:bodyPr>
            <a:noAutofit/>
          </a:bodyPr>
          <a:lstStyle/>
          <a:p>
            <a:pPr marL="0" indent="0" algn="just">
              <a:buNone/>
            </a:pPr>
            <a:r>
              <a:rPr lang="pt-BR" sz="3600" i="1" dirty="0" smtClean="0"/>
              <a:t>“A </a:t>
            </a:r>
            <a:r>
              <a:rPr lang="pt-BR" sz="3600" i="1" dirty="0"/>
              <a:t>formação contínua alicerça-se na dinamização de </a:t>
            </a:r>
            <a:r>
              <a:rPr lang="pt-BR" sz="3600" i="1" dirty="0" err="1"/>
              <a:t>projectos</a:t>
            </a:r>
            <a:r>
              <a:rPr lang="pt-BR" sz="3600" i="1" dirty="0"/>
              <a:t> de investigação-ação nas escolas, passa pela consolidação de redes de trabalho </a:t>
            </a:r>
            <a:r>
              <a:rPr lang="pt-BR" sz="3600" i="1" dirty="0" err="1"/>
              <a:t>colectivo</a:t>
            </a:r>
            <a:r>
              <a:rPr lang="pt-BR" sz="3600" i="1" dirty="0"/>
              <a:t> e de partilha entre os diversos </a:t>
            </a:r>
            <a:r>
              <a:rPr lang="pt-BR" sz="3600" i="1" dirty="0" err="1"/>
              <a:t>actores</a:t>
            </a:r>
            <a:r>
              <a:rPr lang="pt-BR" sz="3600" i="1" dirty="0"/>
              <a:t> educativos, investindo as escolas como lugares de formação</a:t>
            </a:r>
            <a:r>
              <a:rPr lang="pt-BR" sz="3600" i="1" dirty="0" smtClean="0"/>
              <a:t>... “</a:t>
            </a:r>
          </a:p>
          <a:p>
            <a:pPr marL="0" indent="0" algn="just">
              <a:buNone/>
            </a:pPr>
            <a:r>
              <a:rPr lang="pt-BR" sz="3600" i="1" dirty="0"/>
              <a:t> </a:t>
            </a:r>
            <a:r>
              <a:rPr lang="pt-BR" sz="3600" i="1" dirty="0" smtClean="0"/>
              <a:t>                                                                                NÓVOA</a:t>
            </a:r>
            <a:endParaRPr lang="pt-BR" sz="3600" i="1" dirty="0"/>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2637103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1"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1C980FB-0F04-4FEF-A020-B29A0B85BA0F}"/>
              </a:ext>
            </a:extLst>
          </p:cNvPr>
          <p:cNvSpPr>
            <a:spLocks noGrp="1"/>
          </p:cNvSpPr>
          <p:nvPr>
            <p:ph type="title"/>
          </p:nvPr>
        </p:nvSpPr>
        <p:spPr>
          <a:xfrm>
            <a:off x="1451579" y="1109317"/>
            <a:ext cx="9603275" cy="860274"/>
          </a:xfrm>
        </p:spPr>
        <p:txBody>
          <a:bodyPr>
            <a:normAutofit fontScale="90000"/>
          </a:bodyPr>
          <a:lstStyle/>
          <a:p>
            <a:pPr algn="ctr"/>
            <a:r>
              <a:rPr lang="pt-BR" b="1" dirty="0"/>
              <a:t>RODRIGO MACHADO MERLI</a:t>
            </a:r>
            <a:r>
              <a:rPr lang="pt-BR" dirty="0"/>
              <a:t/>
            </a:r>
            <a:br>
              <a:rPr lang="pt-BR" dirty="0"/>
            </a:br>
            <a:endParaRPr lang="pt-BR" dirty="0"/>
          </a:p>
        </p:txBody>
      </p:sp>
      <p:sp>
        <p:nvSpPr>
          <p:cNvPr id="3" name="Espaço Reservado para Conteúdo 2">
            <a:extLst>
              <a:ext uri="{FF2B5EF4-FFF2-40B4-BE49-F238E27FC236}">
                <a16:creationId xmlns:a16="http://schemas.microsoft.com/office/drawing/2014/main" xmlns="" id="{2512264D-BBD3-4020-95E5-82EE096E5580}"/>
              </a:ext>
            </a:extLst>
          </p:cNvPr>
          <p:cNvSpPr>
            <a:spLocks noGrp="1"/>
          </p:cNvSpPr>
          <p:nvPr>
            <p:ph idx="1"/>
          </p:nvPr>
        </p:nvSpPr>
        <p:spPr>
          <a:xfrm>
            <a:off x="757646" y="1539454"/>
            <a:ext cx="11286307" cy="4585251"/>
          </a:xfrm>
        </p:spPr>
        <p:txBody>
          <a:bodyPr>
            <a:normAutofit/>
          </a:bodyPr>
          <a:lstStyle/>
          <a:p>
            <a:endParaRPr lang="pt-BR" sz="300" dirty="0"/>
          </a:p>
          <a:p>
            <a:pPr marL="0" indent="0">
              <a:buNone/>
            </a:pPr>
            <a:r>
              <a:rPr lang="pt-BR" sz="3200" dirty="0" smtClean="0"/>
              <a:t>Formação</a:t>
            </a:r>
          </a:p>
          <a:p>
            <a:pPr marL="0" indent="0">
              <a:buNone/>
            </a:pPr>
            <a:endParaRPr lang="pt-BR" sz="3200" dirty="0"/>
          </a:p>
          <a:p>
            <a:r>
              <a:rPr lang="pt-BR" sz="3200" dirty="0"/>
              <a:t> 	</a:t>
            </a:r>
            <a:r>
              <a:rPr lang="pt-BR" sz="3600" dirty="0" smtClean="0"/>
              <a:t>Pedagogia</a:t>
            </a:r>
          </a:p>
          <a:p>
            <a:endParaRPr lang="pt-BR" sz="3600" dirty="0"/>
          </a:p>
          <a:p>
            <a:r>
              <a:rPr lang="pt-BR" sz="3600" dirty="0"/>
              <a:t> 	</a:t>
            </a:r>
            <a:r>
              <a:rPr lang="pt-BR" sz="3600" dirty="0" smtClean="0"/>
              <a:t>Direito</a:t>
            </a:r>
          </a:p>
          <a:p>
            <a:endParaRPr lang="pt-BR" sz="3600" dirty="0"/>
          </a:p>
          <a:p>
            <a:r>
              <a:rPr lang="pt-BR" sz="3600" dirty="0"/>
              <a:t> 	Pós-Graduação em Didática do Ensino Superior - PUC</a:t>
            </a:r>
          </a:p>
          <a:p>
            <a:endParaRPr lang="pt-BR" sz="2800" dirty="0"/>
          </a:p>
        </p:txBody>
      </p:sp>
    </p:spTree>
    <p:extLst>
      <p:ext uri="{BB962C8B-B14F-4D97-AF65-F5344CB8AC3E}">
        <p14:creationId xmlns:p14="http://schemas.microsoft.com/office/powerpoint/2010/main" xmlns="" val="2011057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1000"/>
                                        <p:tgtEl>
                                          <p:spTgt spid="3">
                                            <p:txEl>
                                              <p:pRg st="3" end="3"/>
                                            </p:txEl>
                                          </p:spTgt>
                                        </p:tgtEl>
                                      </p:cBhvr>
                                    </p:animEffect>
                                    <p:anim calcmode="lin" valueType="num">
                                      <p:cBhvr>
                                        <p:cTn id="1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1000"/>
                                        <p:tgtEl>
                                          <p:spTgt spid="3">
                                            <p:txEl>
                                              <p:pRg st="5" end="5"/>
                                            </p:txEl>
                                          </p:spTgt>
                                        </p:tgtEl>
                                      </p:cBhvr>
                                    </p:animEffect>
                                    <p:anim calcmode="lin" valueType="num">
                                      <p:cBhvr>
                                        <p:cTn id="2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fade">
                                      <p:cBhvr>
                                        <p:cTn id="25" dur="1000"/>
                                        <p:tgtEl>
                                          <p:spTgt spid="3">
                                            <p:txEl>
                                              <p:pRg st="7" end="7"/>
                                            </p:txEl>
                                          </p:spTgt>
                                        </p:tgtEl>
                                      </p:cBhvr>
                                    </p:animEffect>
                                    <p:anim calcmode="lin" valueType="num">
                                      <p:cBhvr>
                                        <p:cTn id="2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dirty="0"/>
              <a:t>O coordenador pedagógico e a formação do docente na escola</a:t>
            </a:r>
            <a:endParaRPr lang="pt-BR" sz="3200" b="1" dirty="0"/>
          </a:p>
        </p:txBody>
      </p:sp>
      <p:sp>
        <p:nvSpPr>
          <p:cNvPr id="3" name="Espaço Reservado para Conteúdo 2"/>
          <p:cNvSpPr>
            <a:spLocks noGrp="1"/>
          </p:cNvSpPr>
          <p:nvPr>
            <p:ph idx="1"/>
          </p:nvPr>
        </p:nvSpPr>
        <p:spPr>
          <a:xfrm>
            <a:off x="627017" y="1423851"/>
            <a:ext cx="11194869" cy="4611189"/>
          </a:xfrm>
        </p:spPr>
        <p:txBody>
          <a:bodyPr>
            <a:noAutofit/>
          </a:bodyPr>
          <a:lstStyle/>
          <a:p>
            <a:pPr marL="0" indent="0" algn="just">
              <a:buNone/>
            </a:pPr>
            <a:endParaRPr lang="pt-BR" sz="3600" i="1" dirty="0" smtClean="0"/>
          </a:p>
          <a:p>
            <a:pPr marL="0" indent="0" algn="just">
              <a:buNone/>
            </a:pPr>
            <a:r>
              <a:rPr lang="pt-BR" sz="3600" i="1" dirty="0" smtClean="0"/>
              <a:t>“... </a:t>
            </a:r>
            <a:r>
              <a:rPr lang="pt-BR" sz="3600" i="1" dirty="0"/>
              <a:t>A formação contínua deve estar finalizada nos “problemas a resolver”, e menos em “conteúdos a transmitir”, o que sugere a adopção de estratégias de </a:t>
            </a:r>
            <a:r>
              <a:rPr lang="pt-BR" sz="3600" i="1" dirty="0" smtClean="0"/>
              <a:t>formação ação </a:t>
            </a:r>
            <a:r>
              <a:rPr lang="pt-BR" sz="3600" i="1" dirty="0"/>
              <a:t>organizacional. </a:t>
            </a:r>
            <a:r>
              <a:rPr lang="pt-BR" sz="3600" i="1" dirty="0" smtClean="0"/>
              <a:t>“</a:t>
            </a:r>
          </a:p>
          <a:p>
            <a:pPr marL="0" indent="0" algn="just">
              <a:buNone/>
            </a:pPr>
            <a:r>
              <a:rPr lang="pt-BR" sz="3600" i="1" dirty="0"/>
              <a:t> </a:t>
            </a:r>
            <a:r>
              <a:rPr lang="pt-BR" sz="3600" i="1" dirty="0" smtClean="0"/>
              <a:t>                                                                                NÓVOA</a:t>
            </a:r>
            <a:endParaRPr lang="pt-BR" sz="3600" i="1" dirty="0"/>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2203793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7" dur="500"/>
                                        <p:tgtEl>
                                          <p:spTgt spid="3">
                                            <p:txEl>
                                              <p:pRg st="1" end="1"/>
                                            </p:txEl>
                                          </p:spTgt>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1"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dirty="0"/>
              <a:t>O coordenador pedagógico e a formação do docente na escola</a:t>
            </a:r>
            <a:endParaRPr lang="pt-BR" sz="3200" b="1" dirty="0"/>
          </a:p>
        </p:txBody>
      </p:sp>
      <p:sp>
        <p:nvSpPr>
          <p:cNvPr id="3" name="Espaço Reservado para Conteúdo 2"/>
          <p:cNvSpPr>
            <a:spLocks noGrp="1"/>
          </p:cNvSpPr>
          <p:nvPr>
            <p:ph idx="1"/>
          </p:nvPr>
        </p:nvSpPr>
        <p:spPr>
          <a:xfrm>
            <a:off x="627017" y="1423851"/>
            <a:ext cx="11194869" cy="4611189"/>
          </a:xfrm>
        </p:spPr>
        <p:txBody>
          <a:bodyPr>
            <a:noAutofit/>
          </a:bodyPr>
          <a:lstStyle/>
          <a:p>
            <a:pPr marL="0" indent="0" algn="ctr">
              <a:buNone/>
            </a:pPr>
            <a:r>
              <a:rPr lang="pt-BR" sz="3600" dirty="0" smtClean="0"/>
              <a:t>COORDENADOR COMO“LIDERANÇA” QUE: </a:t>
            </a:r>
          </a:p>
          <a:p>
            <a:pPr algn="just"/>
            <a:r>
              <a:rPr lang="pt-BR" sz="3600" dirty="0"/>
              <a:t>ORGANIZA, </a:t>
            </a:r>
            <a:endParaRPr lang="pt-BR" sz="3600" dirty="0" smtClean="0"/>
          </a:p>
          <a:p>
            <a:pPr algn="just"/>
            <a:r>
              <a:rPr lang="pt-BR" sz="3600" dirty="0" smtClean="0"/>
              <a:t>DESENVOLVE, </a:t>
            </a:r>
          </a:p>
          <a:p>
            <a:pPr algn="just"/>
            <a:r>
              <a:rPr lang="pt-BR" sz="3600" dirty="0" smtClean="0"/>
              <a:t>ACOMPANHA E </a:t>
            </a:r>
          </a:p>
          <a:p>
            <a:pPr algn="just"/>
            <a:r>
              <a:rPr lang="pt-BR" sz="3600" dirty="0" smtClean="0"/>
              <a:t>INTERVÉM NO PROCESSO DE FORMAÇÃO, </a:t>
            </a:r>
          </a:p>
          <a:p>
            <a:pPr algn="just"/>
            <a:endParaRPr lang="pt-BR" sz="2200" dirty="0" smtClean="0"/>
          </a:p>
          <a:p>
            <a:pPr marL="0" indent="0" algn="ctr">
              <a:buNone/>
            </a:pPr>
            <a:r>
              <a:rPr lang="pt-BR" sz="3600" dirty="0" smtClean="0"/>
              <a:t>reafirmam </a:t>
            </a:r>
            <a:r>
              <a:rPr lang="pt-BR" sz="3600" dirty="0"/>
              <a:t>o </a:t>
            </a:r>
            <a:r>
              <a:rPr lang="pt-BR" sz="3600" dirty="0" smtClean="0"/>
              <a:t>seu papel como </a:t>
            </a:r>
            <a:r>
              <a:rPr lang="pt-BR" sz="3600" dirty="0"/>
              <a:t>articuladores da formação desenvolvida na escola</a:t>
            </a:r>
            <a:endParaRPr lang="pt-BR" sz="3600" dirty="0" smtClean="0"/>
          </a:p>
          <a:p>
            <a:pPr marL="0" indent="0" algn="just">
              <a:buNone/>
            </a:pPr>
            <a:endParaRPr lang="pt-BR" sz="3600" dirty="0"/>
          </a:p>
          <a:p>
            <a:pPr marL="0" indent="0" algn="just">
              <a:buNone/>
            </a:pPr>
            <a:endParaRPr lang="pt-BR" sz="3600" dirty="0"/>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211490281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dirty="0"/>
              <a:t>O coordenador pedagógico e a formação do docente na escola</a:t>
            </a:r>
            <a:endParaRPr lang="pt-BR" sz="3200" b="1" dirty="0"/>
          </a:p>
        </p:txBody>
      </p:sp>
      <p:sp>
        <p:nvSpPr>
          <p:cNvPr id="3" name="Espaço Reservado para Conteúdo 2"/>
          <p:cNvSpPr>
            <a:spLocks noGrp="1"/>
          </p:cNvSpPr>
          <p:nvPr>
            <p:ph idx="1"/>
          </p:nvPr>
        </p:nvSpPr>
        <p:spPr>
          <a:xfrm>
            <a:off x="627017" y="1423851"/>
            <a:ext cx="11194869" cy="4611189"/>
          </a:xfrm>
        </p:spPr>
        <p:txBody>
          <a:bodyPr>
            <a:noAutofit/>
          </a:bodyPr>
          <a:lstStyle/>
          <a:p>
            <a:pPr marL="0" indent="0" algn="just">
              <a:buNone/>
            </a:pPr>
            <a:r>
              <a:rPr lang="pt-BR" sz="3600" dirty="0" smtClean="0"/>
              <a:t>Algumas falas colhidas nas pesquisas*:</a:t>
            </a:r>
          </a:p>
          <a:p>
            <a:pPr marL="0" indent="0" algn="just">
              <a:buNone/>
            </a:pPr>
            <a:endParaRPr lang="pt-BR" sz="3600" dirty="0" smtClean="0"/>
          </a:p>
          <a:p>
            <a:pPr marL="0" indent="0" algn="just">
              <a:buNone/>
            </a:pPr>
            <a:r>
              <a:rPr lang="pt-BR" sz="3600" dirty="0"/>
              <a:t>Eu acho que o coordenador, por desenvolver um trabalho coletivo junto com professores, e este ocorrer em encontros onde as pessoas podem colocar-se, dificilmente sai-se desses encontros como se entrou [...] (Coordenadora Maria Vitória).  </a:t>
            </a:r>
            <a:endParaRPr lang="pt-BR" sz="3600" dirty="0" smtClean="0"/>
          </a:p>
          <a:p>
            <a:pPr marL="0" indent="0" algn="r">
              <a:buNone/>
            </a:pPr>
            <a:r>
              <a:rPr lang="pt-BR" sz="3600" dirty="0" smtClean="0"/>
              <a:t>*nome fictício</a:t>
            </a:r>
            <a:endParaRPr lang="pt-BR" sz="3600" dirty="0"/>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443951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par>
                          <p:cTn id="13" fill="hold">
                            <p:stCondLst>
                              <p:cond delay="500"/>
                            </p:stCondLst>
                            <p:childTnLst>
                              <p:par>
                                <p:cTn id="14" presetID="14" presetClass="entr" presetSubtype="10" fill="hold" grpId="0" nodeType="after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6"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dirty="0"/>
              <a:t>O coordenador pedagógico e a formação do docente na escola</a:t>
            </a:r>
            <a:endParaRPr lang="pt-BR" sz="3200" b="1" dirty="0"/>
          </a:p>
        </p:txBody>
      </p:sp>
      <p:sp>
        <p:nvSpPr>
          <p:cNvPr id="3" name="Espaço Reservado para Conteúdo 2"/>
          <p:cNvSpPr>
            <a:spLocks noGrp="1"/>
          </p:cNvSpPr>
          <p:nvPr>
            <p:ph idx="1"/>
          </p:nvPr>
        </p:nvSpPr>
        <p:spPr>
          <a:xfrm>
            <a:off x="627017" y="1423851"/>
            <a:ext cx="11194869" cy="4611189"/>
          </a:xfrm>
        </p:spPr>
        <p:txBody>
          <a:bodyPr>
            <a:noAutofit/>
          </a:bodyPr>
          <a:lstStyle/>
          <a:p>
            <a:pPr marL="0" indent="0" algn="just">
              <a:buNone/>
            </a:pPr>
            <a:r>
              <a:rPr lang="pt-BR" sz="3600" dirty="0" smtClean="0"/>
              <a:t>Algumas falas colhidas nas pesquisas*:</a:t>
            </a:r>
          </a:p>
          <a:p>
            <a:pPr marL="0" indent="0" algn="just">
              <a:buNone/>
            </a:pPr>
            <a:endParaRPr lang="pt-BR" sz="3600" dirty="0" smtClean="0"/>
          </a:p>
          <a:p>
            <a:pPr marL="0" indent="0" algn="just">
              <a:buNone/>
            </a:pPr>
            <a:r>
              <a:rPr lang="pt-BR" sz="3600" dirty="0" smtClean="0"/>
              <a:t>Eu </a:t>
            </a:r>
            <a:r>
              <a:rPr lang="pt-BR" sz="3600" dirty="0"/>
              <a:t>e a outra coordenadora conseguimos sempre estar conversando e procurando discutir alguns caminhos, algumas linhas mais gerais (Coordenadora Maria </a:t>
            </a:r>
            <a:r>
              <a:rPr lang="pt-BR" sz="3600" dirty="0" smtClean="0"/>
              <a:t>Stella).</a:t>
            </a:r>
          </a:p>
          <a:p>
            <a:pPr marL="0" indent="0" algn="just">
              <a:buNone/>
            </a:pPr>
            <a:endParaRPr lang="pt-BR" sz="3600" dirty="0"/>
          </a:p>
          <a:p>
            <a:pPr marL="0" indent="0" algn="r">
              <a:buNone/>
            </a:pPr>
            <a:r>
              <a:rPr lang="pt-BR" sz="3600" dirty="0"/>
              <a:t>*nome fictício</a:t>
            </a:r>
          </a:p>
          <a:p>
            <a:pPr marL="0" indent="0" algn="just">
              <a:buNone/>
            </a:pPr>
            <a:endParaRPr lang="pt-BR" sz="3600" dirty="0"/>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3443687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1000"/>
                                        <p:tgtEl>
                                          <p:spTgt spid="3">
                                            <p:txEl>
                                              <p:pRg st="0" end="0"/>
                                            </p:txEl>
                                          </p:spTgt>
                                        </p:tgtEl>
                                      </p:cBhvr>
                                    </p:animEffect>
                                  </p:childTnLst>
                                </p:cTn>
                              </p:par>
                            </p:childTnLst>
                          </p:cTn>
                        </p:par>
                        <p:par>
                          <p:cTn id="8" fill="hold">
                            <p:stCondLst>
                              <p:cond delay="1000"/>
                            </p:stCondLst>
                            <p:childTnLst>
                              <p:par>
                                <p:cTn id="9" presetID="14" presetClass="entr" presetSubtype="10"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1" dur="1000"/>
                                        <p:tgtEl>
                                          <p:spTgt spid="3">
                                            <p:txEl>
                                              <p:pRg st="2" end="2"/>
                                            </p:txEl>
                                          </p:spTgt>
                                        </p:tgtEl>
                                      </p:cBhvr>
                                    </p:animEffect>
                                  </p:childTnLst>
                                </p:cTn>
                              </p:par>
                            </p:childTnLst>
                          </p:cTn>
                        </p:par>
                        <p:par>
                          <p:cTn id="12" fill="hold">
                            <p:stCondLst>
                              <p:cond delay="2000"/>
                            </p:stCondLst>
                            <p:childTnLst>
                              <p:par>
                                <p:cTn id="13" presetID="14" presetClass="entr" presetSubtype="10" fill="hold" grpId="0" nodeType="after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5"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dirty="0"/>
              <a:t>O coordenador pedagógico e a formação do docente na escola</a:t>
            </a:r>
            <a:endParaRPr lang="pt-BR" sz="3200" b="1" dirty="0"/>
          </a:p>
        </p:txBody>
      </p:sp>
      <p:sp>
        <p:nvSpPr>
          <p:cNvPr id="3" name="Espaço Reservado para Conteúdo 2"/>
          <p:cNvSpPr>
            <a:spLocks noGrp="1"/>
          </p:cNvSpPr>
          <p:nvPr>
            <p:ph idx="1"/>
          </p:nvPr>
        </p:nvSpPr>
        <p:spPr>
          <a:xfrm>
            <a:off x="627017" y="1423851"/>
            <a:ext cx="11194869" cy="4611189"/>
          </a:xfrm>
        </p:spPr>
        <p:txBody>
          <a:bodyPr>
            <a:noAutofit/>
          </a:bodyPr>
          <a:lstStyle/>
          <a:p>
            <a:pPr marL="0" indent="0" algn="just">
              <a:buNone/>
            </a:pPr>
            <a:r>
              <a:rPr lang="pt-BR" sz="3600" dirty="0" smtClean="0"/>
              <a:t>Algumas falas colhidas nas pesquisas*:</a:t>
            </a:r>
          </a:p>
          <a:p>
            <a:pPr marL="0" indent="0" algn="just">
              <a:buNone/>
            </a:pPr>
            <a:endParaRPr lang="pt-BR" sz="3600" dirty="0" smtClean="0"/>
          </a:p>
          <a:p>
            <a:pPr marL="0" indent="0" algn="just">
              <a:buNone/>
            </a:pPr>
            <a:r>
              <a:rPr lang="pt-BR" sz="3600" dirty="0" smtClean="0"/>
              <a:t>Eu </a:t>
            </a:r>
            <a:r>
              <a:rPr lang="pt-BR" sz="3600" dirty="0"/>
              <a:t>acho que o coordenador tem um papel fundamental. Somos nós que vamos intervindo para que eles [aqueles que não têm compromisso com a profissão] não sejam maioria [...]. Temos que apostar em quem faz (Coordenadora Maria Augusta). </a:t>
            </a:r>
            <a:endParaRPr lang="pt-BR" sz="3600" dirty="0" smtClean="0"/>
          </a:p>
          <a:p>
            <a:pPr marL="0" indent="0" algn="r">
              <a:buNone/>
            </a:pPr>
            <a:r>
              <a:rPr lang="pt-BR" sz="3600" dirty="0"/>
              <a:t>*nome fictício</a:t>
            </a:r>
          </a:p>
          <a:p>
            <a:pPr marL="0" indent="0" algn="just">
              <a:buNone/>
            </a:pPr>
            <a:endParaRPr lang="pt-BR" sz="3600" dirty="0" smtClean="0"/>
          </a:p>
          <a:p>
            <a:pPr marL="0" indent="0" algn="just">
              <a:buNone/>
            </a:pPr>
            <a:endParaRPr lang="pt-BR" sz="3600" dirty="0"/>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3369268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1000"/>
                                        <p:tgtEl>
                                          <p:spTgt spid="3">
                                            <p:txEl>
                                              <p:pRg st="0" end="0"/>
                                            </p:txEl>
                                          </p:spTgt>
                                        </p:tgtEl>
                                      </p:cBhvr>
                                    </p:animEffect>
                                  </p:childTnLst>
                                </p:cTn>
                              </p:par>
                            </p:childTnLst>
                          </p:cTn>
                        </p:par>
                        <p:par>
                          <p:cTn id="8" fill="hold">
                            <p:stCondLst>
                              <p:cond delay="1000"/>
                            </p:stCondLst>
                            <p:childTnLst>
                              <p:par>
                                <p:cTn id="9" presetID="14" presetClass="entr" presetSubtype="10"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1" dur="1000"/>
                                        <p:tgtEl>
                                          <p:spTgt spid="3">
                                            <p:txEl>
                                              <p:pRg st="2" end="2"/>
                                            </p:txEl>
                                          </p:spTgt>
                                        </p:tgtEl>
                                      </p:cBhvr>
                                    </p:animEffect>
                                  </p:childTnLst>
                                </p:cTn>
                              </p:par>
                            </p:childTnLst>
                          </p:cTn>
                        </p:par>
                        <p:par>
                          <p:cTn id="12" fill="hold">
                            <p:stCondLst>
                              <p:cond delay="2000"/>
                            </p:stCondLst>
                            <p:childTnLst>
                              <p:par>
                                <p:cTn id="13" presetID="14" presetClass="entr" presetSubtype="10" fill="hold" grpId="0"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5"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dirty="0"/>
              <a:t>O coordenador pedagógico e a formação do docente na escola</a:t>
            </a:r>
            <a:endParaRPr lang="pt-BR" sz="3200" b="1" dirty="0"/>
          </a:p>
        </p:txBody>
      </p:sp>
      <p:sp>
        <p:nvSpPr>
          <p:cNvPr id="3" name="Espaço Reservado para Conteúdo 2"/>
          <p:cNvSpPr>
            <a:spLocks noGrp="1"/>
          </p:cNvSpPr>
          <p:nvPr>
            <p:ph idx="1"/>
          </p:nvPr>
        </p:nvSpPr>
        <p:spPr>
          <a:xfrm>
            <a:off x="627017" y="1423851"/>
            <a:ext cx="11194869" cy="4611189"/>
          </a:xfrm>
        </p:spPr>
        <p:txBody>
          <a:bodyPr>
            <a:noAutofit/>
          </a:bodyPr>
          <a:lstStyle/>
          <a:p>
            <a:pPr marL="0" indent="0" algn="just">
              <a:buNone/>
            </a:pPr>
            <a:r>
              <a:rPr lang="pt-BR" sz="3600" dirty="0" smtClean="0"/>
              <a:t>Coordenador </a:t>
            </a:r>
            <a:r>
              <a:rPr lang="pt-BR" sz="3600" dirty="0"/>
              <a:t>como centro da articulação da dimensão pedagógica da </a:t>
            </a:r>
            <a:r>
              <a:rPr lang="pt-BR" sz="3600" dirty="0" smtClean="0"/>
              <a:t>escola! </a:t>
            </a:r>
          </a:p>
          <a:p>
            <a:pPr marL="0" indent="0" algn="just">
              <a:buNone/>
            </a:pPr>
            <a:endParaRPr lang="pt-BR" sz="3600" dirty="0"/>
          </a:p>
          <a:p>
            <a:pPr marL="0" indent="0" algn="just">
              <a:buNone/>
            </a:pPr>
            <a:r>
              <a:rPr lang="pt-BR" sz="3600" dirty="0" smtClean="0"/>
              <a:t>Elementos </a:t>
            </a:r>
            <a:r>
              <a:rPr lang="pt-BR" sz="3600" dirty="0"/>
              <a:t>importantes: </a:t>
            </a:r>
            <a:endParaRPr lang="pt-BR" sz="3600" dirty="0" smtClean="0"/>
          </a:p>
          <a:p>
            <a:pPr marL="0" indent="0" algn="just">
              <a:buNone/>
            </a:pPr>
            <a:r>
              <a:rPr lang="pt-BR" sz="3600" dirty="0" smtClean="0"/>
              <a:t>o </a:t>
            </a:r>
            <a:r>
              <a:rPr lang="pt-BR" sz="3600" dirty="0"/>
              <a:t>acompanhamento (a presença) do coordenador pedagógico “junto com professores” (Coordenadora Maria Vitória); </a:t>
            </a:r>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1222548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dirty="0"/>
              <a:t>O coordenador pedagógico e a formação do docente na escola</a:t>
            </a:r>
            <a:endParaRPr lang="pt-BR" sz="3200" b="1" dirty="0"/>
          </a:p>
        </p:txBody>
      </p:sp>
      <p:sp>
        <p:nvSpPr>
          <p:cNvPr id="3" name="Espaço Reservado para Conteúdo 2"/>
          <p:cNvSpPr>
            <a:spLocks noGrp="1"/>
          </p:cNvSpPr>
          <p:nvPr>
            <p:ph idx="1"/>
          </p:nvPr>
        </p:nvSpPr>
        <p:spPr>
          <a:xfrm>
            <a:off x="627017" y="1423851"/>
            <a:ext cx="11194869" cy="4611189"/>
          </a:xfrm>
        </p:spPr>
        <p:txBody>
          <a:bodyPr>
            <a:noAutofit/>
          </a:bodyPr>
          <a:lstStyle/>
          <a:p>
            <a:pPr marL="0" indent="0" algn="just">
              <a:buNone/>
            </a:pPr>
            <a:r>
              <a:rPr lang="pt-BR" sz="3600" dirty="0" smtClean="0"/>
              <a:t>Coordenador </a:t>
            </a:r>
            <a:r>
              <a:rPr lang="pt-BR" sz="3600" dirty="0"/>
              <a:t>como centro da articulação da dimensão pedagógica da </a:t>
            </a:r>
            <a:r>
              <a:rPr lang="pt-BR" sz="3600" dirty="0" smtClean="0"/>
              <a:t>escola! </a:t>
            </a:r>
          </a:p>
          <a:p>
            <a:pPr marL="0" indent="0" algn="just">
              <a:buNone/>
            </a:pPr>
            <a:endParaRPr lang="pt-BR" sz="3600" dirty="0"/>
          </a:p>
          <a:p>
            <a:pPr marL="0" indent="0" algn="just">
              <a:buNone/>
            </a:pPr>
            <a:r>
              <a:rPr lang="pt-BR" sz="3600" dirty="0" smtClean="0"/>
              <a:t>Elementos </a:t>
            </a:r>
            <a:r>
              <a:rPr lang="pt-BR" sz="3600" dirty="0"/>
              <a:t>importantes: </a:t>
            </a:r>
            <a:endParaRPr lang="pt-BR" sz="3600" dirty="0" smtClean="0"/>
          </a:p>
          <a:p>
            <a:pPr marL="0" indent="0" algn="just">
              <a:buNone/>
            </a:pPr>
            <a:r>
              <a:rPr lang="pt-BR" sz="3600" dirty="0" smtClean="0"/>
              <a:t>o </a:t>
            </a:r>
            <a:r>
              <a:rPr lang="pt-BR" sz="3600" dirty="0"/>
              <a:t>coordenador como articulador, “conversando e discutindo alguns caminhos” (Coordenadora Maria Stella) e “intervindo” (Coordenadora Maria Augusta). </a:t>
            </a:r>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786555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dirty="0"/>
              <a:t>O coordenador pedagógico e a formação do docente na escola</a:t>
            </a:r>
            <a:endParaRPr lang="pt-BR" sz="3200" b="1" dirty="0"/>
          </a:p>
        </p:txBody>
      </p:sp>
      <p:sp>
        <p:nvSpPr>
          <p:cNvPr id="3" name="Espaço Reservado para Conteúdo 2"/>
          <p:cNvSpPr>
            <a:spLocks noGrp="1"/>
          </p:cNvSpPr>
          <p:nvPr>
            <p:ph idx="1"/>
          </p:nvPr>
        </p:nvSpPr>
        <p:spPr>
          <a:xfrm>
            <a:off x="627017" y="1423851"/>
            <a:ext cx="11194869" cy="4611189"/>
          </a:xfrm>
        </p:spPr>
        <p:txBody>
          <a:bodyPr>
            <a:noAutofit/>
          </a:bodyPr>
          <a:lstStyle/>
          <a:p>
            <a:pPr marL="0" indent="0" algn="just">
              <a:buNone/>
            </a:pPr>
            <a:r>
              <a:rPr lang="pt-BR" sz="3600" dirty="0" smtClean="0"/>
              <a:t>Coordenador </a:t>
            </a:r>
            <a:r>
              <a:rPr lang="pt-BR" sz="3600" dirty="0"/>
              <a:t>como centro da articulação da dimensão pedagógica da </a:t>
            </a:r>
            <a:r>
              <a:rPr lang="pt-BR" sz="3600" dirty="0" smtClean="0"/>
              <a:t>escola! </a:t>
            </a:r>
          </a:p>
          <a:p>
            <a:pPr marL="0" indent="0" algn="just">
              <a:buNone/>
            </a:pPr>
            <a:endParaRPr lang="pt-BR" sz="3600" dirty="0"/>
          </a:p>
          <a:p>
            <a:pPr marL="0" indent="0" algn="just">
              <a:buNone/>
            </a:pPr>
            <a:r>
              <a:rPr lang="pt-BR" sz="3600" dirty="0" smtClean="0"/>
              <a:t>Tais </a:t>
            </a:r>
            <a:r>
              <a:rPr lang="pt-BR" sz="3600" dirty="0"/>
              <a:t>expressões em destaque identificam o papel de uma liderança democrática do coordenador na condução da formação centrada na escola, cuja ação é pautada no conhecimento e na proximidade com os educadores. </a:t>
            </a:r>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915052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dirty="0"/>
              <a:t>O coordenador pedagógico e a formação do docente na escola</a:t>
            </a:r>
            <a:endParaRPr lang="pt-BR" sz="3200" b="1" dirty="0"/>
          </a:p>
        </p:txBody>
      </p:sp>
      <p:sp>
        <p:nvSpPr>
          <p:cNvPr id="3" name="Espaço Reservado para Conteúdo 2"/>
          <p:cNvSpPr>
            <a:spLocks noGrp="1"/>
          </p:cNvSpPr>
          <p:nvPr>
            <p:ph idx="1"/>
          </p:nvPr>
        </p:nvSpPr>
        <p:spPr>
          <a:xfrm>
            <a:off x="627017" y="1423851"/>
            <a:ext cx="11194869" cy="4611189"/>
          </a:xfrm>
        </p:spPr>
        <p:txBody>
          <a:bodyPr>
            <a:noAutofit/>
          </a:bodyPr>
          <a:lstStyle/>
          <a:p>
            <a:pPr marL="0" indent="0" algn="just">
              <a:buNone/>
            </a:pPr>
            <a:r>
              <a:rPr lang="pt-BR" sz="3600" dirty="0" smtClean="0"/>
              <a:t>CONSCIÊNCIA DE UMA NECESSIDADE COLETIVA, </a:t>
            </a:r>
          </a:p>
          <a:p>
            <a:pPr marL="0" indent="0" algn="just">
              <a:buNone/>
            </a:pPr>
            <a:endParaRPr lang="pt-BR" sz="3600" dirty="0"/>
          </a:p>
          <a:p>
            <a:pPr marL="0" indent="0" algn="just">
              <a:buNone/>
            </a:pPr>
            <a:r>
              <a:rPr lang="pt-BR" sz="3600" dirty="0" smtClean="0"/>
              <a:t>BUSCA DE OBJETIVOS COMUNS ASSUMIDOS POR TODOS </a:t>
            </a:r>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3786503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dirty="0"/>
              <a:t>O coordenador pedagógico e a formação do docente na escola</a:t>
            </a:r>
            <a:endParaRPr lang="pt-BR" sz="3200" b="1" dirty="0"/>
          </a:p>
        </p:txBody>
      </p:sp>
      <p:sp>
        <p:nvSpPr>
          <p:cNvPr id="3" name="Espaço Reservado para Conteúdo 2"/>
          <p:cNvSpPr>
            <a:spLocks noGrp="1"/>
          </p:cNvSpPr>
          <p:nvPr>
            <p:ph idx="1"/>
          </p:nvPr>
        </p:nvSpPr>
        <p:spPr>
          <a:xfrm>
            <a:off x="627017" y="1423851"/>
            <a:ext cx="11194869" cy="4611189"/>
          </a:xfrm>
        </p:spPr>
        <p:txBody>
          <a:bodyPr>
            <a:noAutofit/>
          </a:bodyPr>
          <a:lstStyle/>
          <a:p>
            <a:pPr marL="0" indent="0" algn="just">
              <a:buNone/>
            </a:pPr>
            <a:endParaRPr lang="pt-BR" sz="3600" dirty="0"/>
          </a:p>
          <a:p>
            <a:pPr marL="0" indent="0" algn="just">
              <a:buNone/>
            </a:pPr>
            <a:r>
              <a:rPr lang="pt-BR" sz="3600" i="1" dirty="0" smtClean="0"/>
              <a:t>“concepção </a:t>
            </a:r>
            <a:r>
              <a:rPr lang="pt-BR" sz="3600" i="1" dirty="0"/>
              <a:t>de trabalho alicerçado numa perspectiva democrática em que o trabalho da coordenação, voltado, principalmente, à formação, configure-se na criação de espaços de autonomia para a discussão sobre as necessidades e as expectativas coletivas, ainda que haja dificuldades e desacordos nesse caminho</a:t>
            </a:r>
            <a:r>
              <a:rPr lang="pt-BR" sz="3600" i="1" dirty="0" smtClean="0"/>
              <a:t>.” </a:t>
            </a:r>
            <a:endParaRPr lang="pt-BR" sz="3600" i="1" dirty="0"/>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1960010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72046" y="365125"/>
            <a:ext cx="9039497" cy="1325563"/>
          </a:xfrm>
        </p:spPr>
        <p:txBody>
          <a:bodyPr/>
          <a:lstStyle/>
          <a:p>
            <a:pPr algn="ctr"/>
            <a:r>
              <a:rPr lang="pt-BR" dirty="0" smtClean="0"/>
              <a:t>OBRAS</a:t>
            </a:r>
            <a:endParaRPr lang="pt-BR" dirty="0"/>
          </a:p>
        </p:txBody>
      </p:sp>
      <p:sp>
        <p:nvSpPr>
          <p:cNvPr id="3" name="Espaço Reservado para Conteúdo 2"/>
          <p:cNvSpPr>
            <a:spLocks noGrp="1"/>
          </p:cNvSpPr>
          <p:nvPr>
            <p:ph idx="1"/>
          </p:nvPr>
        </p:nvSpPr>
        <p:spPr>
          <a:xfrm>
            <a:off x="19593" y="1423851"/>
            <a:ext cx="12172407" cy="4611189"/>
          </a:xfrm>
        </p:spPr>
        <p:txBody>
          <a:bodyPr>
            <a:normAutofit fontScale="92500" lnSpcReduction="20000"/>
          </a:bodyPr>
          <a:lstStyle/>
          <a:p>
            <a:r>
              <a:rPr lang="pt-BR" b="1" dirty="0"/>
              <a:t>Livros</a:t>
            </a:r>
            <a:r>
              <a:rPr lang="pt-BR" dirty="0"/>
              <a:t/>
            </a:r>
            <a:br>
              <a:rPr lang="pt-BR" dirty="0"/>
            </a:br>
            <a:r>
              <a:rPr lang="pt-BR" b="1" dirty="0"/>
              <a:t>54 ALMEIDA</a:t>
            </a:r>
            <a:r>
              <a:rPr lang="pt-BR" dirty="0"/>
              <a:t>, L. R.; PLACCO, V. M. N. S. (Org.). O coordenador pedagógico e o atendimento à diversidade. São Paulo: Loyola, 2015.</a:t>
            </a:r>
            <a:br>
              <a:rPr lang="pt-BR" dirty="0"/>
            </a:br>
            <a:r>
              <a:rPr lang="pt-BR" b="1" dirty="0"/>
              <a:t>58 DOMINGUES,</a:t>
            </a:r>
            <a:r>
              <a:rPr lang="pt-BR" dirty="0"/>
              <a:t> I. O coordenador pedagógico e a formação do docente na escola. São Paulo: Cortez, 2015.</a:t>
            </a:r>
            <a:br>
              <a:rPr lang="pt-BR" dirty="0"/>
            </a:br>
            <a:r>
              <a:rPr lang="pt-BR" b="1" dirty="0"/>
              <a:t>66 LIBÂNEO,</a:t>
            </a:r>
            <a:r>
              <a:rPr lang="pt-BR" dirty="0"/>
              <a:t> J. C. Organização e gestão da escola: teoria e prática. 6. ed. São Paulo: </a:t>
            </a:r>
            <a:r>
              <a:rPr lang="pt-BR" dirty="0" err="1"/>
              <a:t>Heccus</a:t>
            </a:r>
            <a:r>
              <a:rPr lang="pt-BR" dirty="0"/>
              <a:t>, 2015. Cap. 6, 7 e 14</a:t>
            </a:r>
            <a:br>
              <a:rPr lang="pt-BR" dirty="0"/>
            </a:br>
            <a:r>
              <a:rPr lang="pt-BR" b="1" dirty="0"/>
              <a:t>63 FUJIKAWA</a:t>
            </a:r>
            <a:r>
              <a:rPr lang="pt-BR" dirty="0"/>
              <a:t>, Mônica </a:t>
            </a:r>
            <a:r>
              <a:rPr lang="pt-BR" dirty="0" err="1"/>
              <a:t>Matie</a:t>
            </a:r>
            <a:r>
              <a:rPr lang="pt-BR" dirty="0"/>
              <a:t>. A coordenação pedagógico e a questão do registro. In: ALMEIDA, Laurinda Ramalho; SOUZA, Vera Maria Nigro de. (Org.) O coordenador pedagógico e as questões da contemporaneidade. São Paulo: Loyola, 2012. p. 127-142.</a:t>
            </a:r>
            <a:br>
              <a:rPr lang="pt-BR" dirty="0"/>
            </a:br>
            <a:r>
              <a:rPr lang="pt-BR" b="1" dirty="0"/>
              <a:t>68 MOREIRA</a:t>
            </a:r>
            <a:r>
              <a:rPr lang="pt-BR" dirty="0"/>
              <a:t>, A.; SILVA JUNIOR, P. M. da. Conhecimento escolar nos currículos das escolas públicas: reflexões e apostas. Currículo sem Fronteiras, v. 17, n. 3, p. 489-500, set./dez. 2017.</a:t>
            </a:r>
            <a:br>
              <a:rPr lang="pt-BR" dirty="0"/>
            </a:br>
            <a:r>
              <a:rPr lang="pt-BR" b="1" dirty="0"/>
              <a:t>71 SACRISTÁN</a:t>
            </a:r>
            <a:r>
              <a:rPr lang="pt-BR" dirty="0"/>
              <a:t>, José </a:t>
            </a:r>
            <a:r>
              <a:rPr lang="pt-BR" dirty="0" err="1"/>
              <a:t>Gimeno</a:t>
            </a:r>
            <a:r>
              <a:rPr lang="pt-BR" dirty="0"/>
              <a:t>. O currículo: uma reflexão sobre a prática. 3. ed. Tradução: Ernani F. da Fonseca Rosa. Porto Alegre: Artmed, 2000</a:t>
            </a:r>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252072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dirty="0"/>
              <a:t>O coordenador pedagógico e a formação do docente na escola</a:t>
            </a:r>
            <a:endParaRPr lang="pt-BR" sz="3200" b="1" dirty="0"/>
          </a:p>
        </p:txBody>
      </p:sp>
      <p:sp>
        <p:nvSpPr>
          <p:cNvPr id="3" name="Espaço Reservado para Conteúdo 2"/>
          <p:cNvSpPr>
            <a:spLocks noGrp="1"/>
          </p:cNvSpPr>
          <p:nvPr>
            <p:ph idx="1"/>
          </p:nvPr>
        </p:nvSpPr>
        <p:spPr>
          <a:xfrm>
            <a:off x="627017" y="1423851"/>
            <a:ext cx="11194869" cy="4611189"/>
          </a:xfrm>
        </p:spPr>
        <p:txBody>
          <a:bodyPr>
            <a:noAutofit/>
          </a:bodyPr>
          <a:lstStyle/>
          <a:p>
            <a:pPr marL="0" indent="0" algn="just">
              <a:buNone/>
            </a:pPr>
            <a:r>
              <a:rPr lang="pt-BR" sz="3600" dirty="0" smtClean="0"/>
              <a:t>“A </a:t>
            </a:r>
            <a:r>
              <a:rPr lang="pt-BR" sz="3600" dirty="0"/>
              <a:t>autonomia é o fundamento da concepção </a:t>
            </a:r>
            <a:r>
              <a:rPr lang="pt-BR" sz="3600" dirty="0" err="1"/>
              <a:t>democráticoparticipativa</a:t>
            </a:r>
            <a:r>
              <a:rPr lang="pt-BR" sz="3600" dirty="0"/>
              <a:t> de gestão escolar [...]. A autonomia de uma instituição significa ter poder de decisão sobre seus objetivos e suas formas de organização, manter-se relativamente independente do poder central [...]. </a:t>
            </a:r>
            <a:endParaRPr lang="pt-BR" sz="3600" dirty="0" smtClean="0"/>
          </a:p>
          <a:p>
            <a:pPr marL="0" indent="0" algn="r">
              <a:buNone/>
            </a:pPr>
            <a:r>
              <a:rPr lang="pt-BR" sz="3600" dirty="0" smtClean="0"/>
              <a:t>continua</a:t>
            </a:r>
            <a:endParaRPr lang="pt-BR" sz="3600" dirty="0"/>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4213291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1250"/>
                                        <p:tgtEl>
                                          <p:spTgt spid="3">
                                            <p:txEl>
                                              <p:pRg st="0" end="0"/>
                                            </p:txEl>
                                          </p:spTgt>
                                        </p:tgtEl>
                                      </p:cBhvr>
                                    </p:animEffect>
                                  </p:childTnLst>
                                </p:cTn>
                              </p:par>
                            </p:childTnLst>
                          </p:cTn>
                        </p:par>
                        <p:par>
                          <p:cTn id="8" fill="hold">
                            <p:stCondLst>
                              <p:cond delay="1250"/>
                            </p:stCondLst>
                            <p:childTnLst>
                              <p:par>
                                <p:cTn id="9" presetID="14" presetClass="entr" presetSubtype="1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1" dur="125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dirty="0"/>
              <a:t>O coordenador pedagógico e a formação do docente na escola</a:t>
            </a:r>
            <a:endParaRPr lang="pt-BR" sz="3200" b="1" dirty="0"/>
          </a:p>
        </p:txBody>
      </p:sp>
      <p:sp>
        <p:nvSpPr>
          <p:cNvPr id="3" name="Espaço Reservado para Conteúdo 2"/>
          <p:cNvSpPr>
            <a:spLocks noGrp="1"/>
          </p:cNvSpPr>
          <p:nvPr>
            <p:ph idx="1"/>
          </p:nvPr>
        </p:nvSpPr>
        <p:spPr>
          <a:xfrm>
            <a:off x="627017" y="1423851"/>
            <a:ext cx="11194869" cy="4611189"/>
          </a:xfrm>
        </p:spPr>
        <p:txBody>
          <a:bodyPr>
            <a:noAutofit/>
          </a:bodyPr>
          <a:lstStyle/>
          <a:p>
            <a:pPr marL="0" indent="0" algn="just">
              <a:buNone/>
            </a:pPr>
            <a:r>
              <a:rPr lang="pt-BR" sz="3600" dirty="0" smtClean="0"/>
              <a:t>“ [...]. </a:t>
            </a:r>
            <a:r>
              <a:rPr lang="pt-BR" sz="3600" dirty="0"/>
              <a:t>Sendo assim, as escolas podem traçar seu próprio caminho envolvendo professores, alunos, funcionários, pais e comunidade próxima que se tornam corresponsáveis pelo êxito da instituição. É assim que a organização escola se transforma em instância educadora, espaço de trabalho coletivo e de aprendizagem. </a:t>
            </a:r>
            <a:r>
              <a:rPr lang="pt-BR" sz="3600" dirty="0" smtClean="0"/>
              <a:t>“</a:t>
            </a:r>
          </a:p>
          <a:p>
            <a:pPr marL="0" indent="0" algn="r">
              <a:buNone/>
            </a:pPr>
            <a:r>
              <a:rPr lang="pt-BR" sz="3600" dirty="0" smtClean="0"/>
              <a:t>LIBÂNEO</a:t>
            </a:r>
            <a:endParaRPr lang="pt-BR" sz="3600" dirty="0"/>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3576464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1"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dirty="0"/>
              <a:t>O coordenador pedagógico e a formação do docente na escola</a:t>
            </a:r>
            <a:endParaRPr lang="pt-BR" sz="3200" b="1" dirty="0"/>
          </a:p>
        </p:txBody>
      </p:sp>
      <p:sp>
        <p:nvSpPr>
          <p:cNvPr id="3" name="Espaço Reservado para Conteúdo 2"/>
          <p:cNvSpPr>
            <a:spLocks noGrp="1"/>
          </p:cNvSpPr>
          <p:nvPr>
            <p:ph idx="1"/>
          </p:nvPr>
        </p:nvSpPr>
        <p:spPr>
          <a:xfrm>
            <a:off x="627017" y="1423851"/>
            <a:ext cx="11194869" cy="4611189"/>
          </a:xfrm>
        </p:spPr>
        <p:txBody>
          <a:bodyPr>
            <a:noAutofit/>
          </a:bodyPr>
          <a:lstStyle/>
          <a:p>
            <a:pPr marL="0" indent="0" algn="ctr">
              <a:buNone/>
            </a:pPr>
            <a:r>
              <a:rPr lang="pt-BR" sz="3600" b="1" dirty="0" smtClean="0"/>
              <a:t>COORDENADOR CONTROLADOR VS ARTICULADOR </a:t>
            </a:r>
          </a:p>
          <a:p>
            <a:pPr marL="0" indent="0" algn="just">
              <a:buNone/>
            </a:pPr>
            <a:endParaRPr lang="pt-BR" sz="3600" dirty="0"/>
          </a:p>
          <a:p>
            <a:pPr marL="0" indent="0" algn="just">
              <a:buNone/>
            </a:pPr>
            <a:r>
              <a:rPr lang="pt-BR" sz="3600" dirty="0" smtClean="0"/>
              <a:t>tenderá </a:t>
            </a:r>
            <a:r>
              <a:rPr lang="pt-BR" sz="3600" dirty="0"/>
              <a:t>a criar um clima desfavorável ao debate e à reflexão em que os profissionais dirão aquilo que consideram que o coordenador quer ouvir</a:t>
            </a:r>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3554329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dirty="0"/>
              <a:t>O coordenador pedagógico e a formação do docente na escola</a:t>
            </a:r>
            <a:endParaRPr lang="pt-BR" sz="3200" b="1" dirty="0"/>
          </a:p>
        </p:txBody>
      </p:sp>
      <p:sp>
        <p:nvSpPr>
          <p:cNvPr id="3" name="Espaço Reservado para Conteúdo 2"/>
          <p:cNvSpPr>
            <a:spLocks noGrp="1"/>
          </p:cNvSpPr>
          <p:nvPr>
            <p:ph idx="1"/>
          </p:nvPr>
        </p:nvSpPr>
        <p:spPr>
          <a:xfrm>
            <a:off x="508361" y="1265597"/>
            <a:ext cx="11194869" cy="4611189"/>
          </a:xfrm>
        </p:spPr>
        <p:txBody>
          <a:bodyPr>
            <a:noAutofit/>
          </a:bodyPr>
          <a:lstStyle/>
          <a:p>
            <a:pPr marL="0" indent="0" algn="just">
              <a:buNone/>
            </a:pPr>
            <a:r>
              <a:rPr lang="pt-BR" sz="3600" i="1" dirty="0" smtClean="0"/>
              <a:t>“Eu </a:t>
            </a:r>
            <a:r>
              <a:rPr lang="pt-BR" sz="3600" i="1" dirty="0"/>
              <a:t>acho que a cobrança, o controle é muito ilusório, porque na verdade o professor faz aquilo em que acredita, ou o que ele quer. </a:t>
            </a:r>
            <a:endParaRPr lang="pt-BR" sz="3600" i="1" dirty="0" smtClean="0"/>
          </a:p>
          <a:p>
            <a:pPr marL="0" indent="0" algn="just">
              <a:buNone/>
            </a:pPr>
            <a:endParaRPr lang="pt-BR" sz="3600" i="1" dirty="0"/>
          </a:p>
          <a:p>
            <a:pPr marL="0" indent="0" algn="just">
              <a:buNone/>
            </a:pPr>
            <a:r>
              <a:rPr lang="pt-BR" sz="3600" i="1" dirty="0" smtClean="0"/>
              <a:t>Uma </a:t>
            </a:r>
            <a:r>
              <a:rPr lang="pt-BR" sz="3600" i="1" dirty="0"/>
              <a:t>coisa eu aprendi, o que é muito forte na escola pública é a questão da </a:t>
            </a:r>
            <a:r>
              <a:rPr lang="pt-BR" sz="3600" i="1" dirty="0" smtClean="0"/>
              <a:t>dissimulação....</a:t>
            </a:r>
            <a:endParaRPr lang="pt-BR" sz="3600" dirty="0"/>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1243169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dirty="0"/>
              <a:t>O coordenador pedagógico e a formação do docente na escola</a:t>
            </a:r>
            <a:endParaRPr lang="pt-BR" sz="3200" b="1" dirty="0"/>
          </a:p>
        </p:txBody>
      </p:sp>
      <p:sp>
        <p:nvSpPr>
          <p:cNvPr id="3" name="Espaço Reservado para Conteúdo 2"/>
          <p:cNvSpPr>
            <a:spLocks noGrp="1"/>
          </p:cNvSpPr>
          <p:nvPr>
            <p:ph idx="1"/>
          </p:nvPr>
        </p:nvSpPr>
        <p:spPr>
          <a:xfrm>
            <a:off x="508361" y="1265597"/>
            <a:ext cx="11194869" cy="4611189"/>
          </a:xfrm>
        </p:spPr>
        <p:txBody>
          <a:bodyPr>
            <a:noAutofit/>
          </a:bodyPr>
          <a:lstStyle/>
          <a:p>
            <a:pPr marL="0" indent="0" algn="just">
              <a:buNone/>
            </a:pPr>
            <a:r>
              <a:rPr lang="pt-BR" sz="3600" i="1" dirty="0" smtClean="0"/>
              <a:t>“...</a:t>
            </a:r>
          </a:p>
          <a:p>
            <a:pPr marL="0" indent="0" algn="just">
              <a:buNone/>
            </a:pPr>
            <a:r>
              <a:rPr lang="pt-BR" sz="3600" i="1" dirty="0" smtClean="0"/>
              <a:t>Então</a:t>
            </a:r>
            <a:r>
              <a:rPr lang="pt-BR" sz="3600" i="1" dirty="0"/>
              <a:t>, quando se está numa discussão no horário coletivo, tem-se a impressão da adesão, mas aquilo não vai para a prática. A arte da dissimulação é muito forte [...].  </a:t>
            </a:r>
            <a:endParaRPr lang="pt-BR" sz="3600" i="1" dirty="0" smtClean="0"/>
          </a:p>
          <a:p>
            <a:pPr marL="0" indent="0" algn="just">
              <a:buNone/>
            </a:pPr>
            <a:endParaRPr lang="pt-BR" sz="3600" i="1" dirty="0"/>
          </a:p>
          <a:p>
            <a:pPr marL="0" indent="0" algn="just">
              <a:buNone/>
            </a:pPr>
            <a:r>
              <a:rPr lang="pt-BR" sz="3600" i="1" dirty="0" smtClean="0"/>
              <a:t>Então </a:t>
            </a:r>
            <a:r>
              <a:rPr lang="pt-BR" sz="3600" i="1" dirty="0"/>
              <a:t>essa coisa da transparência, da sinceridade, do confronto, da discussão, o coordenador tem que liderar. </a:t>
            </a:r>
            <a:endParaRPr lang="pt-BR" sz="3600" i="1" dirty="0" smtClean="0"/>
          </a:p>
          <a:p>
            <a:pPr marL="0" indent="0" algn="r">
              <a:buNone/>
            </a:pPr>
            <a:r>
              <a:rPr lang="pt-BR" sz="3600" dirty="0" smtClean="0"/>
              <a:t>(CP </a:t>
            </a:r>
            <a:r>
              <a:rPr lang="pt-BR" sz="3600" dirty="0"/>
              <a:t>Maria </a:t>
            </a:r>
            <a:r>
              <a:rPr lang="pt-BR" sz="3600" dirty="0" smtClean="0"/>
              <a:t>Augusta)*</a:t>
            </a:r>
          </a:p>
          <a:p>
            <a:pPr marL="0" indent="0" algn="just">
              <a:buNone/>
            </a:pPr>
            <a:endParaRPr lang="pt-BR" sz="3600" dirty="0"/>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819406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 calcmode="lin" valueType="num">
                                      <p:cBhvr additive="base">
                                        <p:cTn id="1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0" fill="hold">
                            <p:stCondLst>
                              <p:cond delay="500"/>
                            </p:stCondLst>
                            <p:childTnLst>
                              <p:par>
                                <p:cTn id="21" presetID="2" presetClass="entr" presetSubtype="4"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75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75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dirty="0"/>
              <a:t>O coordenador pedagógico e a formação do docente na escola</a:t>
            </a:r>
            <a:endParaRPr lang="pt-BR" sz="3200" b="1" dirty="0"/>
          </a:p>
        </p:txBody>
      </p:sp>
      <p:sp>
        <p:nvSpPr>
          <p:cNvPr id="3" name="Espaço Reservado para Conteúdo 2"/>
          <p:cNvSpPr>
            <a:spLocks noGrp="1"/>
          </p:cNvSpPr>
          <p:nvPr>
            <p:ph idx="1"/>
          </p:nvPr>
        </p:nvSpPr>
        <p:spPr>
          <a:xfrm>
            <a:off x="508361" y="1265597"/>
            <a:ext cx="11194869" cy="4611189"/>
          </a:xfrm>
        </p:spPr>
        <p:txBody>
          <a:bodyPr>
            <a:noAutofit/>
          </a:bodyPr>
          <a:lstStyle/>
          <a:p>
            <a:pPr marL="0" indent="0" algn="just">
              <a:buNone/>
            </a:pPr>
            <a:r>
              <a:rPr lang="pt-BR" sz="3600" i="1" dirty="0" smtClean="0"/>
              <a:t>O CP E A CONQUISTA DO ESPAÇO COLETIVO </a:t>
            </a:r>
            <a:endParaRPr lang="pt-BR" sz="3600" i="1" dirty="0"/>
          </a:p>
          <a:p>
            <a:pPr marL="0" indent="0" algn="just">
              <a:buNone/>
            </a:pPr>
            <a:r>
              <a:rPr lang="pt-BR" sz="3600" i="1" dirty="0" smtClean="0"/>
              <a:t>Experiências </a:t>
            </a:r>
            <a:r>
              <a:rPr lang="pt-BR" sz="3600" i="1" dirty="0"/>
              <a:t>de correlações de força (em relação à direção, ao sistema, aos professores etc.) e que poderão interferir na construção de sua identidade profissional, na elaboração e no desenvolvimento coletivo do projeto formativo da escola. </a:t>
            </a:r>
            <a:endParaRPr lang="pt-BR" sz="3600" i="1" dirty="0" smtClean="0"/>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491009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dirty="0"/>
              <a:t>O coordenador pedagógico e a formação do docente na escola</a:t>
            </a:r>
            <a:endParaRPr lang="pt-BR" sz="3200" b="1" dirty="0"/>
          </a:p>
        </p:txBody>
      </p:sp>
      <p:sp>
        <p:nvSpPr>
          <p:cNvPr id="3" name="Espaço Reservado para Conteúdo 2"/>
          <p:cNvSpPr>
            <a:spLocks noGrp="1"/>
          </p:cNvSpPr>
          <p:nvPr>
            <p:ph idx="1"/>
          </p:nvPr>
        </p:nvSpPr>
        <p:spPr>
          <a:xfrm>
            <a:off x="508361" y="1265597"/>
            <a:ext cx="11194869" cy="4611189"/>
          </a:xfrm>
        </p:spPr>
        <p:txBody>
          <a:bodyPr>
            <a:noAutofit/>
          </a:bodyPr>
          <a:lstStyle/>
          <a:p>
            <a:pPr marL="0" indent="0" algn="just">
              <a:buNone/>
            </a:pPr>
            <a:r>
              <a:rPr lang="pt-BR" sz="3600" i="1" dirty="0" smtClean="0"/>
              <a:t>Coordenadoras e </a:t>
            </a:r>
            <a:r>
              <a:rPr lang="pt-BR" sz="3600" i="1" dirty="0"/>
              <a:t>conquistas de espaço:  </a:t>
            </a:r>
          </a:p>
          <a:p>
            <a:pPr marL="0" indent="0" algn="just">
              <a:buNone/>
            </a:pPr>
            <a:r>
              <a:rPr lang="pt-BR" sz="3600" i="1" dirty="0"/>
              <a:t> </a:t>
            </a:r>
          </a:p>
          <a:p>
            <a:pPr marL="0" indent="0" algn="just">
              <a:buNone/>
            </a:pPr>
            <a:r>
              <a:rPr lang="pt-BR" sz="3600" i="1" dirty="0" smtClean="0"/>
              <a:t>“Encontramos </a:t>
            </a:r>
            <a:r>
              <a:rPr lang="pt-BR" sz="3600" i="1" dirty="0"/>
              <a:t>resistências [referindo-se a um projeto], mas caminhou e foi muito bom, deu visibilidade aos trabalhos dos professores, mesmo quem reclamava e não queria fazer a atividade com aluno, acabou </a:t>
            </a:r>
            <a:r>
              <a:rPr lang="pt-BR" sz="3600" i="1" dirty="0" smtClean="0"/>
              <a:t>realizando-a” </a:t>
            </a:r>
          </a:p>
          <a:p>
            <a:pPr marL="0" indent="0" algn="r">
              <a:buNone/>
            </a:pPr>
            <a:r>
              <a:rPr lang="pt-BR" sz="3600" i="1" dirty="0" smtClean="0"/>
              <a:t>(</a:t>
            </a:r>
            <a:r>
              <a:rPr lang="pt-BR" sz="3600" i="1" dirty="0"/>
              <a:t>Coordenadora Maria Vitória).  </a:t>
            </a:r>
            <a:endParaRPr lang="pt-BR" sz="3600" i="1" dirty="0" smtClean="0"/>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2155502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par>
                          <p:cTn id="18" fill="hold">
                            <p:stCondLst>
                              <p:cond delay="500"/>
                            </p:stCondLst>
                            <p:childTnLst>
                              <p:par>
                                <p:cTn id="19" presetID="10" presetClass="entr" presetSubtype="0" fill="hold" grpId="0" nodeType="after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dirty="0"/>
              <a:t>O coordenador pedagógico e a formação do docente na escola</a:t>
            </a:r>
            <a:endParaRPr lang="pt-BR" sz="3200" b="1" dirty="0"/>
          </a:p>
        </p:txBody>
      </p:sp>
      <p:sp>
        <p:nvSpPr>
          <p:cNvPr id="3" name="Espaço Reservado para Conteúdo 2"/>
          <p:cNvSpPr>
            <a:spLocks noGrp="1"/>
          </p:cNvSpPr>
          <p:nvPr>
            <p:ph idx="1"/>
          </p:nvPr>
        </p:nvSpPr>
        <p:spPr>
          <a:xfrm>
            <a:off x="508361" y="1265597"/>
            <a:ext cx="11194869" cy="4611189"/>
          </a:xfrm>
        </p:spPr>
        <p:txBody>
          <a:bodyPr>
            <a:noAutofit/>
          </a:bodyPr>
          <a:lstStyle/>
          <a:p>
            <a:pPr marL="0" indent="0" algn="just">
              <a:buNone/>
            </a:pPr>
            <a:r>
              <a:rPr lang="pt-BR" sz="3600" i="1" dirty="0" smtClean="0"/>
              <a:t>Coordenadoras e </a:t>
            </a:r>
            <a:r>
              <a:rPr lang="pt-BR" sz="3600" i="1" dirty="0"/>
              <a:t>conquistas de espaço:  </a:t>
            </a:r>
          </a:p>
          <a:p>
            <a:pPr marL="0" indent="0" algn="just">
              <a:buNone/>
            </a:pPr>
            <a:r>
              <a:rPr lang="pt-BR" sz="3600" i="1" dirty="0"/>
              <a:t> </a:t>
            </a:r>
          </a:p>
          <a:p>
            <a:pPr marL="0" indent="0" algn="just">
              <a:buNone/>
            </a:pPr>
            <a:r>
              <a:rPr lang="pt-BR" sz="3600" i="1" dirty="0" smtClean="0"/>
              <a:t>“As </a:t>
            </a:r>
            <a:r>
              <a:rPr lang="pt-BR" sz="3600" i="1" dirty="0"/>
              <a:t>relações são difíceis, para um está bom, para outro não está. É preciso conhecer e considerar em que nível cada um está, como cada um faz a sua organização e como a formação transparece no trabalho com as crianças. Então, uma das coisas que dificultam a formação é esta questão das relações </a:t>
            </a:r>
            <a:r>
              <a:rPr lang="pt-BR" sz="3600" i="1" dirty="0" smtClean="0"/>
              <a:t>“</a:t>
            </a:r>
          </a:p>
          <a:p>
            <a:pPr marL="0" indent="0" algn="r">
              <a:buNone/>
            </a:pPr>
            <a:r>
              <a:rPr lang="pt-BR" sz="3600" i="1" dirty="0" smtClean="0"/>
              <a:t>(</a:t>
            </a:r>
            <a:r>
              <a:rPr lang="pt-BR" sz="3600" i="1" dirty="0"/>
              <a:t>Coordenadora Maria Stella). </a:t>
            </a:r>
            <a:endParaRPr lang="pt-BR" sz="3600" i="1" dirty="0" smtClean="0"/>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53161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par>
                          <p:cTn id="18" fill="hold">
                            <p:stCondLst>
                              <p:cond delay="500"/>
                            </p:stCondLst>
                            <p:childTnLst>
                              <p:par>
                                <p:cTn id="19" presetID="10" presetClass="entr" presetSubtype="0" fill="hold" grpId="0" nodeType="after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dirty="0"/>
              <a:t>O coordenador pedagógico e a formação do docente na escola</a:t>
            </a:r>
            <a:endParaRPr lang="pt-BR" sz="3200" b="1" dirty="0"/>
          </a:p>
        </p:txBody>
      </p:sp>
      <p:sp>
        <p:nvSpPr>
          <p:cNvPr id="3" name="Espaço Reservado para Conteúdo 2"/>
          <p:cNvSpPr>
            <a:spLocks noGrp="1"/>
          </p:cNvSpPr>
          <p:nvPr>
            <p:ph idx="1"/>
          </p:nvPr>
        </p:nvSpPr>
        <p:spPr>
          <a:xfrm>
            <a:off x="508361" y="1265597"/>
            <a:ext cx="11194869" cy="4611189"/>
          </a:xfrm>
        </p:spPr>
        <p:txBody>
          <a:bodyPr>
            <a:noAutofit/>
          </a:bodyPr>
          <a:lstStyle/>
          <a:p>
            <a:pPr marL="0" indent="0" algn="just">
              <a:buNone/>
            </a:pPr>
            <a:r>
              <a:rPr lang="pt-BR" sz="3600" i="1" dirty="0" smtClean="0"/>
              <a:t>MOTIVOS DAS RESISTÊNCIAS: </a:t>
            </a:r>
          </a:p>
          <a:p>
            <a:pPr marL="0" indent="0" algn="just">
              <a:buNone/>
            </a:pPr>
            <a:endParaRPr lang="pt-BR" sz="3600" i="1" dirty="0" smtClean="0"/>
          </a:p>
          <a:p>
            <a:pPr algn="just">
              <a:buFont typeface="Wingdings" panose="05000000000000000000" pitchFamily="2" charset="2"/>
              <a:buChar char="ü"/>
            </a:pPr>
            <a:r>
              <a:rPr lang="pt-BR" sz="3600" i="1" dirty="0" smtClean="0"/>
              <a:t>em </a:t>
            </a:r>
            <a:r>
              <a:rPr lang="pt-BR" sz="3600" i="1" dirty="0"/>
              <a:t>virtude da chegada de um novo membro na equipe, </a:t>
            </a:r>
            <a:endParaRPr lang="pt-BR" sz="3600" i="1" dirty="0" smtClean="0"/>
          </a:p>
          <a:p>
            <a:pPr algn="just">
              <a:buFont typeface="Wingdings" panose="05000000000000000000" pitchFamily="2" charset="2"/>
              <a:buChar char="ü"/>
            </a:pPr>
            <a:r>
              <a:rPr lang="pt-BR" sz="3600" i="1" dirty="0" smtClean="0"/>
              <a:t>crenças </a:t>
            </a:r>
            <a:r>
              <a:rPr lang="pt-BR" sz="3600" i="1" dirty="0"/>
              <a:t>e aos valores dos professores envolvidos relativos ao tempo na carreira do magistério </a:t>
            </a:r>
            <a:endParaRPr lang="pt-BR" sz="3600" i="1" dirty="0" smtClean="0"/>
          </a:p>
          <a:p>
            <a:pPr algn="just">
              <a:buFont typeface="Wingdings" panose="05000000000000000000" pitchFamily="2" charset="2"/>
              <a:buChar char="ü"/>
            </a:pPr>
            <a:r>
              <a:rPr lang="pt-BR" sz="3600" i="1" dirty="0" smtClean="0"/>
              <a:t>heterogeneidade </a:t>
            </a:r>
            <a:r>
              <a:rPr lang="pt-BR" sz="3600" i="1" dirty="0"/>
              <a:t>do grupo</a:t>
            </a:r>
            <a:endParaRPr lang="pt-BR" sz="3600" i="1" dirty="0" smtClean="0"/>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1071619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dirty="0"/>
              <a:t>O coordenador pedagógico e a formação do docente na escola</a:t>
            </a:r>
            <a:endParaRPr lang="pt-BR" sz="3200" b="1" dirty="0"/>
          </a:p>
        </p:txBody>
      </p:sp>
      <p:sp>
        <p:nvSpPr>
          <p:cNvPr id="3" name="Espaço Reservado para Conteúdo 2"/>
          <p:cNvSpPr>
            <a:spLocks noGrp="1"/>
          </p:cNvSpPr>
          <p:nvPr>
            <p:ph idx="1"/>
          </p:nvPr>
        </p:nvSpPr>
        <p:spPr>
          <a:xfrm>
            <a:off x="508361" y="1265597"/>
            <a:ext cx="11194869" cy="4611189"/>
          </a:xfrm>
        </p:spPr>
        <p:txBody>
          <a:bodyPr>
            <a:noAutofit/>
          </a:bodyPr>
          <a:lstStyle/>
          <a:p>
            <a:pPr marL="0" indent="0" algn="just">
              <a:buNone/>
            </a:pPr>
            <a:r>
              <a:rPr lang="pt-BR" sz="3600" i="1" dirty="0" smtClean="0"/>
              <a:t>Análise </a:t>
            </a:r>
            <a:r>
              <a:rPr lang="pt-BR" sz="3600" i="1" dirty="0"/>
              <a:t>em dois pontos que foram ressaltados nas falas das coordenadoras participantes da pesquisa: </a:t>
            </a:r>
            <a:endParaRPr lang="pt-BR" sz="3600" i="1" dirty="0" smtClean="0"/>
          </a:p>
          <a:p>
            <a:pPr algn="just"/>
            <a:r>
              <a:rPr lang="pt-BR" sz="3600" i="1" dirty="0" smtClean="0"/>
              <a:t>a </a:t>
            </a:r>
            <a:r>
              <a:rPr lang="pt-BR" sz="3600" i="1" dirty="0"/>
              <a:t>formação como um processo </a:t>
            </a:r>
            <a:r>
              <a:rPr lang="pt-BR" sz="3600" i="1" dirty="0" err="1"/>
              <a:t>introdeterminado</a:t>
            </a:r>
            <a:r>
              <a:rPr lang="pt-BR" sz="3600" i="1" dirty="0"/>
              <a:t> e </a:t>
            </a:r>
            <a:endParaRPr lang="pt-BR" sz="3600" i="1" dirty="0" smtClean="0"/>
          </a:p>
          <a:p>
            <a:pPr algn="just"/>
            <a:r>
              <a:rPr lang="pt-BR" sz="3600" i="1" dirty="0" smtClean="0"/>
              <a:t>a </a:t>
            </a:r>
            <a:r>
              <a:rPr lang="pt-BR" sz="3600" i="1" dirty="0"/>
              <a:t>articulação entre as necessidades da formação, a cultura escolar e as determinações das políticas públicas de formação contínua dos professores. </a:t>
            </a:r>
            <a:endParaRPr lang="pt-BR" sz="3600" i="1" dirty="0" smtClean="0"/>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533275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b="1" dirty="0"/>
              <a:t>O coordenador pedagógico e o atendimento à </a:t>
            </a:r>
            <a:r>
              <a:rPr lang="pt-BR" sz="3200" b="1" dirty="0" smtClean="0"/>
              <a:t>diversidade</a:t>
            </a:r>
            <a:endParaRPr lang="pt-BR" sz="3200" b="1" dirty="0"/>
          </a:p>
        </p:txBody>
      </p:sp>
      <p:sp>
        <p:nvSpPr>
          <p:cNvPr id="3" name="Espaço Reservado para Conteúdo 2"/>
          <p:cNvSpPr>
            <a:spLocks noGrp="1"/>
          </p:cNvSpPr>
          <p:nvPr>
            <p:ph idx="1"/>
          </p:nvPr>
        </p:nvSpPr>
        <p:spPr>
          <a:xfrm>
            <a:off x="627017" y="1423851"/>
            <a:ext cx="11194869" cy="4611189"/>
          </a:xfrm>
        </p:spPr>
        <p:txBody>
          <a:bodyPr>
            <a:normAutofit/>
          </a:bodyPr>
          <a:lstStyle/>
          <a:p>
            <a:pPr marL="0" indent="0" algn="ctr">
              <a:buNone/>
            </a:pPr>
            <a:r>
              <a:rPr lang="pt-BR" sz="4400" b="1" dirty="0" smtClean="0">
                <a:solidFill>
                  <a:srgbClr val="FF0000"/>
                </a:solidFill>
              </a:rPr>
              <a:t>PONTOS DA OBRA</a:t>
            </a:r>
          </a:p>
          <a:p>
            <a:pPr marL="0" indent="0">
              <a:buNone/>
            </a:pPr>
            <a:endParaRPr lang="pt-BR" sz="1600" dirty="0"/>
          </a:p>
          <a:p>
            <a:pPr marL="0" indent="0" algn="just">
              <a:buNone/>
            </a:pPr>
            <a:r>
              <a:rPr lang="pt-BR" sz="3000" dirty="0" smtClean="0"/>
              <a:t>Foco no </a:t>
            </a:r>
            <a:r>
              <a:rPr lang="pt-BR" sz="3000" dirty="0"/>
              <a:t>atendimento à diversidade: </a:t>
            </a:r>
            <a:endParaRPr lang="pt-BR" sz="3000" dirty="0" smtClean="0"/>
          </a:p>
          <a:p>
            <a:pPr marL="514350" indent="-514350" algn="just">
              <a:buAutoNum type="alphaLcParenR"/>
            </a:pPr>
            <a:r>
              <a:rPr lang="pt-BR" sz="3000" dirty="0" smtClean="0"/>
              <a:t>das </a:t>
            </a:r>
            <a:r>
              <a:rPr lang="pt-BR" sz="3000" dirty="0"/>
              <a:t>escolas, </a:t>
            </a:r>
            <a:r>
              <a:rPr lang="pt-BR" sz="3000" dirty="0" smtClean="0"/>
              <a:t>pois </a:t>
            </a:r>
            <a:r>
              <a:rPr lang="pt-BR" sz="3000" dirty="0"/>
              <a:t>cada escola é uma realidade </a:t>
            </a:r>
            <a:r>
              <a:rPr lang="pt-BR" sz="3000" dirty="0" smtClean="0"/>
              <a:t>‘</a:t>
            </a:r>
            <a:r>
              <a:rPr lang="pt-BR" sz="3000" dirty="0" err="1" smtClean="0"/>
              <a:t>pedagogicosocial</a:t>
            </a:r>
            <a:r>
              <a:rPr lang="pt-BR" sz="3000" dirty="0" smtClean="0"/>
              <a:t>’ com sua cultura </a:t>
            </a:r>
            <a:r>
              <a:rPr lang="pt-BR" sz="3000" dirty="0"/>
              <a:t>própria, porém com os condicionantes do sistema educacional; </a:t>
            </a:r>
            <a:endParaRPr lang="pt-BR" sz="3000" dirty="0" smtClean="0"/>
          </a:p>
          <a:p>
            <a:pPr marL="514350" indent="-514350" algn="just">
              <a:buAutoNum type="alphaLcParenR"/>
            </a:pPr>
            <a:r>
              <a:rPr lang="pt-BR" sz="3000" dirty="0" smtClean="0"/>
              <a:t>dos </a:t>
            </a:r>
            <a:r>
              <a:rPr lang="pt-BR" sz="3000" dirty="0"/>
              <a:t>diferentes segmentos que integram a instituição escolar</a:t>
            </a:r>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4257064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dirty="0"/>
              <a:t>O coordenador pedagógico e a formação do docente na escola</a:t>
            </a:r>
            <a:endParaRPr lang="pt-BR" sz="3200" b="1" dirty="0"/>
          </a:p>
        </p:txBody>
      </p:sp>
      <p:sp>
        <p:nvSpPr>
          <p:cNvPr id="3" name="Espaço Reservado para Conteúdo 2"/>
          <p:cNvSpPr>
            <a:spLocks noGrp="1"/>
          </p:cNvSpPr>
          <p:nvPr>
            <p:ph idx="1"/>
          </p:nvPr>
        </p:nvSpPr>
        <p:spPr>
          <a:xfrm>
            <a:off x="508361" y="1265597"/>
            <a:ext cx="11194869" cy="4611189"/>
          </a:xfrm>
        </p:spPr>
        <p:txBody>
          <a:bodyPr>
            <a:noAutofit/>
          </a:bodyPr>
          <a:lstStyle/>
          <a:p>
            <a:pPr marL="0" indent="0" algn="ctr">
              <a:buNone/>
            </a:pPr>
            <a:r>
              <a:rPr lang="pt-BR" sz="3600" b="1" i="1" dirty="0" smtClean="0"/>
              <a:t>A FORMAÇÃO COMO UM PROCESSO INTRODETERMINADO </a:t>
            </a:r>
          </a:p>
          <a:p>
            <a:pPr marL="0" indent="0" algn="just">
              <a:buNone/>
            </a:pPr>
            <a:r>
              <a:rPr lang="pt-BR" sz="3600" i="1" dirty="0" smtClean="0"/>
              <a:t> A </a:t>
            </a:r>
            <a:r>
              <a:rPr lang="pt-BR" sz="3600" i="1" dirty="0"/>
              <a:t>formação centrada na </a:t>
            </a:r>
            <a:r>
              <a:rPr lang="pt-BR" sz="3600" i="1" dirty="0" smtClean="0"/>
              <a:t>escola </a:t>
            </a:r>
            <a:r>
              <a:rPr lang="pt-BR" sz="3600" i="1" dirty="0"/>
              <a:t>precisa ser percebida antes de tudo como uma prática </a:t>
            </a:r>
            <a:r>
              <a:rPr lang="pt-BR" sz="3600" i="1" dirty="0" err="1"/>
              <a:t>introdeterminada</a:t>
            </a:r>
            <a:r>
              <a:rPr lang="pt-BR" sz="3600" i="1" dirty="0"/>
              <a:t> em dois </a:t>
            </a:r>
            <a:r>
              <a:rPr lang="pt-BR" sz="3600" i="1" dirty="0" smtClean="0"/>
              <a:t>sentidos:</a:t>
            </a:r>
          </a:p>
          <a:p>
            <a:pPr marL="0" indent="0" algn="just">
              <a:buNone/>
            </a:pPr>
            <a:r>
              <a:rPr lang="pt-BR" sz="3600" i="1" dirty="0" smtClean="0"/>
              <a:t> 1º  </a:t>
            </a:r>
            <a:r>
              <a:rPr lang="pt-BR" sz="3600" i="1" dirty="0"/>
              <a:t>relacionado a uma disposição interna em estar junto com outros, organizando e participando efetivamente dessa formação.  </a:t>
            </a:r>
            <a:endParaRPr lang="pt-BR" sz="3600" i="1" dirty="0" smtClean="0"/>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515661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dirty="0"/>
              <a:t>O coordenador pedagógico e a formação do docente na escola</a:t>
            </a:r>
            <a:endParaRPr lang="pt-BR" sz="3200" b="1" dirty="0"/>
          </a:p>
        </p:txBody>
      </p:sp>
      <p:sp>
        <p:nvSpPr>
          <p:cNvPr id="3" name="Espaço Reservado para Conteúdo 2"/>
          <p:cNvSpPr>
            <a:spLocks noGrp="1"/>
          </p:cNvSpPr>
          <p:nvPr>
            <p:ph idx="1"/>
          </p:nvPr>
        </p:nvSpPr>
        <p:spPr>
          <a:xfrm>
            <a:off x="508361" y="1265597"/>
            <a:ext cx="11194869" cy="4611189"/>
          </a:xfrm>
        </p:spPr>
        <p:txBody>
          <a:bodyPr>
            <a:noAutofit/>
          </a:bodyPr>
          <a:lstStyle/>
          <a:p>
            <a:pPr marL="0" indent="0" algn="ctr">
              <a:buNone/>
            </a:pPr>
            <a:r>
              <a:rPr lang="pt-BR" sz="3600" b="1" i="1" dirty="0" smtClean="0"/>
              <a:t>A FORMAÇÃO COMO UM PROCESSO INTRODETERMINADO </a:t>
            </a:r>
          </a:p>
          <a:p>
            <a:pPr marL="0" indent="0" algn="just">
              <a:buNone/>
            </a:pPr>
            <a:r>
              <a:rPr lang="pt-BR" sz="3600" i="1" dirty="0" smtClean="0"/>
              <a:t> A </a:t>
            </a:r>
            <a:r>
              <a:rPr lang="pt-BR" sz="3600" i="1" dirty="0"/>
              <a:t>formação centrada na </a:t>
            </a:r>
            <a:r>
              <a:rPr lang="pt-BR" sz="3600" i="1" dirty="0" smtClean="0"/>
              <a:t>escola </a:t>
            </a:r>
            <a:r>
              <a:rPr lang="pt-BR" sz="3600" i="1" dirty="0"/>
              <a:t>precisa ser percebida antes de tudo como uma prática </a:t>
            </a:r>
            <a:r>
              <a:rPr lang="pt-BR" sz="3600" i="1" dirty="0" err="1"/>
              <a:t>introdeterminada</a:t>
            </a:r>
            <a:r>
              <a:rPr lang="pt-BR" sz="3600" i="1" dirty="0"/>
              <a:t> em dois </a:t>
            </a:r>
            <a:r>
              <a:rPr lang="pt-BR" sz="3600" i="1" dirty="0" smtClean="0"/>
              <a:t>sentidos:</a:t>
            </a:r>
          </a:p>
          <a:p>
            <a:pPr marL="0" indent="0" algn="just">
              <a:buNone/>
            </a:pPr>
            <a:r>
              <a:rPr lang="pt-BR" sz="3600" i="1" dirty="0" smtClean="0"/>
              <a:t>2º relacionado </a:t>
            </a:r>
            <a:r>
              <a:rPr lang="pt-BR" sz="3600" i="1" dirty="0"/>
              <a:t>às transformações subjetivas produzidas pela formação nas concepções, nas ideias, no saber e no fazer docente resultado de uma assimilação complexa, difícil de ser medida na totalidade de sua abrangência. </a:t>
            </a:r>
            <a:endParaRPr lang="pt-BR" sz="3600" i="1" dirty="0" smtClean="0"/>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1329975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dirty="0"/>
              <a:t>O coordenador pedagógico e a formação do docente na escola</a:t>
            </a:r>
            <a:endParaRPr lang="pt-BR" sz="3200" b="1" dirty="0"/>
          </a:p>
        </p:txBody>
      </p:sp>
      <p:sp>
        <p:nvSpPr>
          <p:cNvPr id="3" name="Espaço Reservado para Conteúdo 2"/>
          <p:cNvSpPr>
            <a:spLocks noGrp="1"/>
          </p:cNvSpPr>
          <p:nvPr>
            <p:ph idx="1"/>
          </p:nvPr>
        </p:nvSpPr>
        <p:spPr>
          <a:xfrm>
            <a:off x="508361" y="1265597"/>
            <a:ext cx="11194869" cy="4611189"/>
          </a:xfrm>
        </p:spPr>
        <p:txBody>
          <a:bodyPr>
            <a:noAutofit/>
          </a:bodyPr>
          <a:lstStyle/>
          <a:p>
            <a:pPr marL="0" indent="0" algn="ctr">
              <a:buNone/>
            </a:pPr>
            <a:endParaRPr lang="pt-BR" sz="3600" b="1" i="1" dirty="0" smtClean="0"/>
          </a:p>
          <a:p>
            <a:pPr marL="0" indent="0" algn="ctr">
              <a:buNone/>
            </a:pPr>
            <a:endParaRPr lang="pt-BR" sz="3600" b="1" i="1" dirty="0"/>
          </a:p>
          <a:p>
            <a:pPr marL="0" indent="0" algn="ctr">
              <a:buNone/>
            </a:pPr>
            <a:r>
              <a:rPr lang="pt-BR" sz="3600" b="1" i="1" dirty="0" smtClean="0"/>
              <a:t>CARACTERÍSTICA DIALÓGICA</a:t>
            </a:r>
          </a:p>
          <a:p>
            <a:pPr marL="0" indent="0" algn="ctr">
              <a:buNone/>
            </a:pPr>
            <a:endParaRPr lang="pt-BR" sz="3600" b="1" i="1" dirty="0" smtClean="0"/>
          </a:p>
          <a:p>
            <a:pPr marL="0" indent="0" algn="ctr">
              <a:buNone/>
            </a:pPr>
            <a:r>
              <a:rPr lang="pt-BR" sz="3600" b="1" i="1" dirty="0" smtClean="0"/>
              <a:t>AUTOFORMAÇÃO DE PROFESSORES E DE COORDENADORES</a:t>
            </a:r>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3968467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dirty="0"/>
              <a:t>O coordenador pedagógico e a formação do docente na escola</a:t>
            </a:r>
            <a:endParaRPr lang="pt-BR" sz="3200" b="1" dirty="0"/>
          </a:p>
        </p:txBody>
      </p:sp>
      <p:sp>
        <p:nvSpPr>
          <p:cNvPr id="3" name="Espaço Reservado para Conteúdo 2"/>
          <p:cNvSpPr>
            <a:spLocks noGrp="1"/>
          </p:cNvSpPr>
          <p:nvPr>
            <p:ph idx="1"/>
          </p:nvPr>
        </p:nvSpPr>
        <p:spPr>
          <a:xfrm>
            <a:off x="508361" y="1265597"/>
            <a:ext cx="11194869" cy="4611189"/>
          </a:xfrm>
        </p:spPr>
        <p:txBody>
          <a:bodyPr>
            <a:noAutofit/>
          </a:bodyPr>
          <a:lstStyle/>
          <a:p>
            <a:pPr marL="0" indent="0" algn="just">
              <a:buNone/>
            </a:pPr>
            <a:r>
              <a:rPr lang="pt-BR" sz="3600" i="1" dirty="0" smtClean="0"/>
              <a:t>Depoimentos:</a:t>
            </a:r>
          </a:p>
          <a:p>
            <a:pPr marL="0" indent="0" algn="just">
              <a:buNone/>
            </a:pPr>
            <a:endParaRPr lang="pt-BR" sz="3600" i="1" dirty="0" smtClean="0"/>
          </a:p>
          <a:p>
            <a:pPr marL="0" indent="0" algn="just">
              <a:buNone/>
            </a:pPr>
            <a:r>
              <a:rPr lang="pt-BR" sz="3600" i="1" dirty="0"/>
              <a:t>“Para ter um processo de formação é preciso ter a predisposição das pessoas, às vezes, o grupo não caminha igualmente [...] e nem sempre você tem todo mundo predisposto para estar ali participando </a:t>
            </a:r>
            <a:endParaRPr lang="pt-BR" sz="3600" i="1" dirty="0" smtClean="0"/>
          </a:p>
          <a:p>
            <a:pPr marL="0" indent="0" algn="r">
              <a:buNone/>
            </a:pPr>
            <a:r>
              <a:rPr lang="pt-BR" sz="3600" i="1" dirty="0" smtClean="0"/>
              <a:t>(</a:t>
            </a:r>
            <a:r>
              <a:rPr lang="pt-BR" sz="3600" i="1" dirty="0"/>
              <a:t>Coordenadora Maria Stella). </a:t>
            </a:r>
            <a:endParaRPr lang="pt-BR" sz="3600" i="1" dirty="0" smtClean="0"/>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1794799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dirty="0"/>
              <a:t>O coordenador pedagógico e a formação do docente na escola</a:t>
            </a:r>
            <a:endParaRPr lang="pt-BR" sz="3200" b="1" dirty="0"/>
          </a:p>
        </p:txBody>
      </p:sp>
      <p:sp>
        <p:nvSpPr>
          <p:cNvPr id="3" name="Espaço Reservado para Conteúdo 2"/>
          <p:cNvSpPr>
            <a:spLocks noGrp="1"/>
          </p:cNvSpPr>
          <p:nvPr>
            <p:ph idx="1"/>
          </p:nvPr>
        </p:nvSpPr>
        <p:spPr>
          <a:xfrm>
            <a:off x="508361" y="1265597"/>
            <a:ext cx="11194869" cy="4611189"/>
          </a:xfrm>
        </p:spPr>
        <p:txBody>
          <a:bodyPr>
            <a:noAutofit/>
          </a:bodyPr>
          <a:lstStyle/>
          <a:p>
            <a:pPr marL="0" indent="0" algn="just">
              <a:buNone/>
            </a:pPr>
            <a:r>
              <a:rPr lang="pt-BR" sz="3600" i="1" dirty="0" smtClean="0"/>
              <a:t>Depoimentos:</a:t>
            </a:r>
          </a:p>
          <a:p>
            <a:pPr marL="0" indent="0" algn="just">
              <a:buNone/>
            </a:pPr>
            <a:endParaRPr lang="pt-BR" sz="3600" i="1" dirty="0" smtClean="0"/>
          </a:p>
          <a:p>
            <a:pPr marL="0" indent="0" algn="just">
              <a:buNone/>
            </a:pPr>
            <a:r>
              <a:rPr lang="pt-BR" sz="3600" i="1" dirty="0" smtClean="0"/>
              <a:t>“O </a:t>
            </a:r>
            <a:r>
              <a:rPr lang="pt-BR" sz="3600" i="1" dirty="0"/>
              <a:t>melhor processo de formação é aquele no qual o professor está </a:t>
            </a:r>
            <a:r>
              <a:rPr lang="pt-BR" sz="3600" i="1" dirty="0" smtClean="0"/>
              <a:t>envolvido [...] </a:t>
            </a:r>
            <a:r>
              <a:rPr lang="pt-BR" sz="3600" i="1" dirty="0"/>
              <a:t>a própria escola na sua organização pode garantir o que o professor deseja para a formação. Quando corremos atrás de formação, é porque sentimos a necessidade [...] </a:t>
            </a:r>
            <a:endParaRPr lang="pt-BR" sz="3600" i="1" dirty="0" smtClean="0"/>
          </a:p>
          <a:p>
            <a:pPr marL="0" indent="0" algn="r">
              <a:buNone/>
            </a:pPr>
            <a:r>
              <a:rPr lang="pt-BR" sz="3600" i="1" dirty="0" smtClean="0"/>
              <a:t>(</a:t>
            </a:r>
            <a:r>
              <a:rPr lang="pt-BR" sz="3600" i="1" dirty="0"/>
              <a:t>Coordenadora Maria Leda). </a:t>
            </a:r>
            <a:endParaRPr lang="pt-BR" sz="3600" i="1" dirty="0" smtClean="0"/>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2624420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Effect transition="in" filter="fade">
                                      <p:cBhvr>
                                        <p:cTn id="11"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dirty="0"/>
              <a:t>O coordenador pedagógico e a formação do docente na escola</a:t>
            </a:r>
            <a:endParaRPr lang="pt-BR" sz="3200" b="1" dirty="0"/>
          </a:p>
        </p:txBody>
      </p:sp>
      <p:sp>
        <p:nvSpPr>
          <p:cNvPr id="3" name="Espaço Reservado para Conteúdo 2"/>
          <p:cNvSpPr>
            <a:spLocks noGrp="1"/>
          </p:cNvSpPr>
          <p:nvPr>
            <p:ph idx="1"/>
          </p:nvPr>
        </p:nvSpPr>
        <p:spPr>
          <a:xfrm>
            <a:off x="508361" y="1265597"/>
            <a:ext cx="11194869" cy="4611189"/>
          </a:xfrm>
        </p:spPr>
        <p:txBody>
          <a:bodyPr>
            <a:noAutofit/>
          </a:bodyPr>
          <a:lstStyle/>
          <a:p>
            <a:pPr marL="0" indent="0" algn="just">
              <a:buNone/>
            </a:pPr>
            <a:endParaRPr lang="pt-BR" sz="3600" i="1" dirty="0" smtClean="0"/>
          </a:p>
          <a:p>
            <a:pPr marL="0" indent="0" algn="just">
              <a:buNone/>
            </a:pPr>
            <a:endParaRPr lang="pt-BR" sz="3600" i="1" dirty="0"/>
          </a:p>
          <a:p>
            <a:pPr marL="0" indent="0" algn="just">
              <a:buNone/>
            </a:pPr>
            <a:r>
              <a:rPr lang="pt-BR" sz="3600" i="1" dirty="0" smtClean="0"/>
              <a:t>O </a:t>
            </a:r>
            <a:r>
              <a:rPr lang="pt-BR" sz="3600" i="1" dirty="0"/>
              <a:t>dever do Estado não é impor pacotes que consideram adequados para atingir as suas diferentes lógicas, mas sim o de formular propostas que garantam a participação efetiva dos educadores nas decisões. </a:t>
            </a:r>
            <a:endParaRPr lang="pt-BR" sz="3600" i="1" dirty="0" smtClean="0"/>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
        <p:nvSpPr>
          <p:cNvPr id="8" name="Explosão 1 7"/>
          <p:cNvSpPr/>
          <p:nvPr/>
        </p:nvSpPr>
        <p:spPr>
          <a:xfrm>
            <a:off x="6426926" y="101528"/>
            <a:ext cx="653143" cy="447112"/>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xmlns="" val="1102786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endParaRPr lang="pt-BR" sz="3200" b="1" dirty="0"/>
          </a:p>
        </p:txBody>
      </p:sp>
      <p:sp>
        <p:nvSpPr>
          <p:cNvPr id="3" name="Espaço Reservado para Conteúdo 2"/>
          <p:cNvSpPr>
            <a:spLocks noGrp="1"/>
          </p:cNvSpPr>
          <p:nvPr>
            <p:ph idx="1"/>
          </p:nvPr>
        </p:nvSpPr>
        <p:spPr>
          <a:xfrm>
            <a:off x="508361" y="1265597"/>
            <a:ext cx="11194869" cy="4611189"/>
          </a:xfrm>
        </p:spPr>
        <p:txBody>
          <a:bodyPr>
            <a:noAutofit/>
          </a:bodyPr>
          <a:lstStyle/>
          <a:p>
            <a:pPr marL="0" indent="0" algn="just">
              <a:buNone/>
            </a:pPr>
            <a:r>
              <a:rPr lang="pt-BR" sz="3600" i="1" dirty="0"/>
              <a:t>66 LIBÂNEO, J. C. Organização e gestão da escola: teoria e prática. 6. ed. São Paulo: </a:t>
            </a:r>
            <a:r>
              <a:rPr lang="pt-BR" sz="3600" i="1" dirty="0" err="1"/>
              <a:t>Heccus</a:t>
            </a:r>
            <a:r>
              <a:rPr lang="pt-BR" sz="3600" i="1" dirty="0"/>
              <a:t>, 2015. Cap. 6, 7 e 14</a:t>
            </a:r>
            <a:endParaRPr lang="pt-BR" sz="3600" i="1" dirty="0" smtClean="0"/>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1452489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i="1" dirty="0"/>
              <a:t>Organização e gestão da escola: teoria e prática</a:t>
            </a:r>
            <a:endParaRPr lang="pt-BR" sz="3200" b="1" dirty="0"/>
          </a:p>
        </p:txBody>
      </p:sp>
      <p:sp>
        <p:nvSpPr>
          <p:cNvPr id="3" name="Espaço Reservado para Conteúdo 2"/>
          <p:cNvSpPr>
            <a:spLocks noGrp="1"/>
          </p:cNvSpPr>
          <p:nvPr>
            <p:ph idx="1"/>
          </p:nvPr>
        </p:nvSpPr>
        <p:spPr>
          <a:xfrm>
            <a:off x="508361" y="1265597"/>
            <a:ext cx="11194869" cy="4611189"/>
          </a:xfrm>
        </p:spPr>
        <p:txBody>
          <a:bodyPr>
            <a:noAutofit/>
          </a:bodyPr>
          <a:lstStyle/>
          <a:p>
            <a:pPr marL="0" indent="0" algn="ctr">
              <a:buNone/>
            </a:pPr>
            <a:r>
              <a:rPr lang="pt-BR" sz="3600" i="1" dirty="0"/>
              <a:t>As concepções de organização e Gestão escolar </a:t>
            </a:r>
          </a:p>
          <a:p>
            <a:pPr marL="0" indent="0" algn="just">
              <a:buNone/>
            </a:pPr>
            <a:r>
              <a:rPr lang="pt-BR" sz="3600" i="1" dirty="0"/>
              <a:t> </a:t>
            </a:r>
          </a:p>
          <a:p>
            <a:pPr marL="0" indent="0" algn="just">
              <a:buNone/>
            </a:pPr>
            <a:r>
              <a:rPr lang="pt-BR" sz="3600" i="1" dirty="0" smtClean="0"/>
              <a:t>Anos 30</a:t>
            </a:r>
          </a:p>
          <a:p>
            <a:pPr marL="0" indent="0" algn="just">
              <a:buNone/>
            </a:pPr>
            <a:r>
              <a:rPr lang="pt-BR" sz="3600" i="1" dirty="0" smtClean="0"/>
              <a:t>Estudos no </a:t>
            </a:r>
            <a:r>
              <a:rPr lang="pt-BR" sz="3600" i="1" dirty="0"/>
              <a:t>âmbito da Administração Escolar e, frequentemente, estiveram marcados por uma concepção burocrática, funcionalista, aproximando a organização escolar da organização empresarial. </a:t>
            </a:r>
            <a:endParaRPr lang="pt-BR" sz="3600" i="1" dirty="0" smtClean="0"/>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3642655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508361" y="1265597"/>
            <a:ext cx="11194869" cy="4611189"/>
          </a:xfrm>
        </p:spPr>
        <p:txBody>
          <a:bodyPr>
            <a:noAutofit/>
          </a:bodyPr>
          <a:lstStyle/>
          <a:p>
            <a:pPr marL="0" indent="0" algn="just">
              <a:buNone/>
            </a:pPr>
            <a:r>
              <a:rPr lang="pt-BR" sz="3600" i="1" dirty="0" smtClean="0"/>
              <a:t>Anos 80</a:t>
            </a:r>
          </a:p>
          <a:p>
            <a:pPr marL="0" indent="0" algn="just">
              <a:buNone/>
            </a:pPr>
            <a:r>
              <a:rPr lang="pt-BR" sz="3600" i="1" dirty="0" smtClean="0"/>
              <a:t>Discussões </a:t>
            </a:r>
            <a:r>
              <a:rPr lang="pt-BR" sz="3600" i="1" dirty="0"/>
              <a:t>sobre reforma curricular dos cursos de Pedagogia e de Licenciaturas, a disciplina passou em muitos lugares a ser denominada de Organização do Trabalho Pedagógico ou Organização do Trabalho </a:t>
            </a:r>
            <a:r>
              <a:rPr lang="pt-BR" sz="3600" i="1" dirty="0" smtClean="0"/>
              <a:t>Escolar;</a:t>
            </a:r>
          </a:p>
          <a:p>
            <a:pPr marL="0" indent="0" algn="just">
              <a:buNone/>
            </a:pPr>
            <a:r>
              <a:rPr lang="pt-BR" sz="3600" i="1" dirty="0" smtClean="0"/>
              <a:t>Pouca preocupação com </a:t>
            </a:r>
            <a:r>
              <a:rPr lang="pt-BR" sz="3600" i="1" dirty="0"/>
              <a:t>os aspectos propriamente organizacionais e técnico-administrativos da escola. </a:t>
            </a:r>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
        <p:nvSpPr>
          <p:cNvPr id="9" name="Título 1"/>
          <p:cNvSpPr txBox="1">
            <a:spLocks/>
          </p:cNvSpPr>
          <p:nvPr/>
        </p:nvSpPr>
        <p:spPr>
          <a:xfrm>
            <a:off x="932905" y="101528"/>
            <a:ext cx="10345782"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t-BR" sz="3200" i="1" smtClean="0"/>
              <a:t>Organização e gestão da escola: teoria e prática</a:t>
            </a:r>
            <a:endParaRPr lang="pt-BR" sz="3200" b="1" dirty="0"/>
          </a:p>
        </p:txBody>
      </p:sp>
    </p:spTree>
    <p:extLst>
      <p:ext uri="{BB962C8B-B14F-4D97-AF65-F5344CB8AC3E}">
        <p14:creationId xmlns:p14="http://schemas.microsoft.com/office/powerpoint/2010/main" xmlns="" val="295638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i="1" dirty="0"/>
              <a:t>Organização e gestão da escola: teoria e prática</a:t>
            </a:r>
            <a:endParaRPr lang="pt-BR" sz="3200" b="1" dirty="0"/>
          </a:p>
        </p:txBody>
      </p:sp>
      <p:sp>
        <p:nvSpPr>
          <p:cNvPr id="3" name="Espaço Reservado para Conteúdo 2"/>
          <p:cNvSpPr>
            <a:spLocks noGrp="1"/>
          </p:cNvSpPr>
          <p:nvPr>
            <p:ph idx="1"/>
          </p:nvPr>
        </p:nvSpPr>
        <p:spPr>
          <a:xfrm>
            <a:off x="508361" y="1265597"/>
            <a:ext cx="11194869" cy="4611189"/>
          </a:xfrm>
        </p:spPr>
        <p:txBody>
          <a:bodyPr>
            <a:noAutofit/>
          </a:bodyPr>
          <a:lstStyle/>
          <a:p>
            <a:pPr marL="0" indent="0" algn="just">
              <a:buNone/>
            </a:pPr>
            <a:r>
              <a:rPr lang="pt-BR" sz="3600" i="1" dirty="0" smtClean="0"/>
              <a:t>1º enfoque</a:t>
            </a:r>
          </a:p>
          <a:p>
            <a:pPr marL="0" indent="0" algn="just">
              <a:buNone/>
            </a:pPr>
            <a:endParaRPr lang="pt-BR" sz="3600" i="1" dirty="0"/>
          </a:p>
          <a:p>
            <a:pPr marL="0" indent="0" algn="just">
              <a:buNone/>
            </a:pPr>
            <a:r>
              <a:rPr lang="pt-BR" sz="3600" i="1" dirty="0" smtClean="0"/>
              <a:t>Organização </a:t>
            </a:r>
            <a:r>
              <a:rPr lang="pt-BR" sz="3600" i="1" dirty="0"/>
              <a:t>escolar é tomada como uma realidade objetiva, neutra, técnica, que funciona racionalmente; portanto, pode ser planejada, organizada e controlada, de modo a alcançar maiores índices de eficácia e eficiência. </a:t>
            </a:r>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3923356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b="1" dirty="0"/>
              <a:t>O coordenador pedagógico e o atendimento à </a:t>
            </a:r>
            <a:r>
              <a:rPr lang="pt-BR" sz="3200" b="1" dirty="0" smtClean="0"/>
              <a:t>diversidade</a:t>
            </a:r>
            <a:endParaRPr lang="pt-BR" sz="3200" b="1" dirty="0"/>
          </a:p>
        </p:txBody>
      </p:sp>
      <p:sp>
        <p:nvSpPr>
          <p:cNvPr id="3" name="Espaço Reservado para Conteúdo 2"/>
          <p:cNvSpPr>
            <a:spLocks noGrp="1"/>
          </p:cNvSpPr>
          <p:nvPr>
            <p:ph idx="1"/>
          </p:nvPr>
        </p:nvSpPr>
        <p:spPr>
          <a:xfrm>
            <a:off x="627017" y="1423851"/>
            <a:ext cx="11194869" cy="4611189"/>
          </a:xfrm>
        </p:spPr>
        <p:txBody>
          <a:bodyPr>
            <a:normAutofit/>
          </a:bodyPr>
          <a:lstStyle/>
          <a:p>
            <a:pPr marL="0" indent="0" algn="just">
              <a:buNone/>
            </a:pPr>
            <a:r>
              <a:rPr lang="pt-BR" sz="3000" dirty="0" smtClean="0"/>
              <a:t>PRINCIPAIS QUESTÕES APRESENTADAS</a:t>
            </a:r>
          </a:p>
          <a:p>
            <a:pPr marL="0" indent="0" algn="just">
              <a:buNone/>
            </a:pPr>
            <a:endParaRPr lang="pt-BR" sz="3000" dirty="0"/>
          </a:p>
          <a:p>
            <a:pPr marL="0" indent="0" algn="just">
              <a:buNone/>
            </a:pPr>
            <a:r>
              <a:rPr lang="pt-BR" sz="3000" dirty="0" smtClean="0"/>
              <a:t>Há </a:t>
            </a:r>
            <a:r>
              <a:rPr lang="pt-BR" sz="3000" dirty="0"/>
              <a:t>saberes específicos a ser mobilizados por este profissional? </a:t>
            </a:r>
            <a:endParaRPr lang="pt-BR" sz="3000" dirty="0" smtClean="0"/>
          </a:p>
          <a:p>
            <a:pPr marL="0" indent="0" algn="just">
              <a:buNone/>
            </a:pPr>
            <a:r>
              <a:rPr lang="pt-BR" sz="3000" dirty="0" smtClean="0"/>
              <a:t>Quais </a:t>
            </a:r>
            <a:r>
              <a:rPr lang="pt-BR" sz="3000" dirty="0"/>
              <a:t>são? </a:t>
            </a:r>
            <a:endParaRPr lang="pt-BR" sz="3000" dirty="0" smtClean="0"/>
          </a:p>
          <a:p>
            <a:pPr marL="0" indent="0" algn="just">
              <a:buNone/>
            </a:pPr>
            <a:r>
              <a:rPr lang="pt-BR" sz="3000" dirty="0" smtClean="0"/>
              <a:t>De </a:t>
            </a:r>
            <a:r>
              <a:rPr lang="pt-BR" sz="3000" dirty="0"/>
              <a:t>que natureza? </a:t>
            </a:r>
            <a:endParaRPr lang="pt-BR" sz="3000" dirty="0" smtClean="0"/>
          </a:p>
          <a:p>
            <a:pPr marL="0" indent="0" algn="just">
              <a:buNone/>
            </a:pPr>
            <a:r>
              <a:rPr lang="pt-BR" sz="3000" dirty="0" smtClean="0"/>
              <a:t>Qual </a:t>
            </a:r>
            <a:r>
              <a:rPr lang="pt-BR" sz="3000" dirty="0"/>
              <a:t>sua fonte? </a:t>
            </a:r>
            <a:endParaRPr lang="pt-BR" sz="3000" dirty="0" smtClean="0"/>
          </a:p>
          <a:p>
            <a:pPr marL="0" indent="0" algn="just">
              <a:buNone/>
            </a:pPr>
            <a:r>
              <a:rPr lang="pt-BR" sz="3000" dirty="0" smtClean="0"/>
              <a:t>É </a:t>
            </a:r>
            <a:r>
              <a:rPr lang="pt-BR" sz="3000" dirty="0"/>
              <a:t>pensar em saberes hierarquicamente mais importantes? </a:t>
            </a:r>
            <a:endParaRPr lang="pt-BR" sz="3000" dirty="0" smtClean="0"/>
          </a:p>
          <a:p>
            <a:pPr marL="0" indent="0" algn="just">
              <a:buNone/>
            </a:pPr>
            <a:r>
              <a:rPr lang="pt-BR" sz="3000" dirty="0" smtClean="0"/>
              <a:t>Que </a:t>
            </a:r>
            <a:r>
              <a:rPr lang="pt-BR" sz="3000" dirty="0"/>
              <a:t>aprendizagens são necessárias à sua apropriação?. </a:t>
            </a:r>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2039993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randombar(horizontal)">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randombar(horizontal)">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i="1" dirty="0"/>
              <a:t>Organização e gestão da escola: teoria e prática</a:t>
            </a:r>
            <a:endParaRPr lang="pt-BR" sz="3200" b="1" dirty="0"/>
          </a:p>
        </p:txBody>
      </p:sp>
      <p:sp>
        <p:nvSpPr>
          <p:cNvPr id="3" name="Espaço Reservado para Conteúdo 2"/>
          <p:cNvSpPr>
            <a:spLocks noGrp="1"/>
          </p:cNvSpPr>
          <p:nvPr>
            <p:ph idx="1"/>
          </p:nvPr>
        </p:nvSpPr>
        <p:spPr>
          <a:xfrm>
            <a:off x="508361" y="1265597"/>
            <a:ext cx="11194869" cy="4611189"/>
          </a:xfrm>
        </p:spPr>
        <p:txBody>
          <a:bodyPr>
            <a:noAutofit/>
          </a:bodyPr>
          <a:lstStyle/>
          <a:p>
            <a:pPr marL="0" indent="0" algn="just">
              <a:buNone/>
            </a:pPr>
            <a:r>
              <a:rPr lang="pt-BR" sz="3600" i="1" dirty="0" smtClean="0"/>
              <a:t>1º enfoque</a:t>
            </a:r>
          </a:p>
          <a:p>
            <a:pPr marL="0" indent="0" algn="just">
              <a:buNone/>
            </a:pPr>
            <a:endParaRPr lang="pt-BR" sz="3600" i="1" dirty="0" smtClean="0"/>
          </a:p>
          <a:p>
            <a:pPr marL="0" indent="0" algn="just">
              <a:buNone/>
            </a:pPr>
            <a:r>
              <a:rPr lang="pt-BR" sz="3600" i="1" dirty="0" smtClean="0"/>
              <a:t>Escolas </a:t>
            </a:r>
            <a:r>
              <a:rPr lang="pt-BR" sz="3600" i="1" dirty="0"/>
              <a:t>que operam nesse modelo dão muito peso à estrutura organizacional: </a:t>
            </a:r>
            <a:endParaRPr lang="pt-BR" sz="3600" i="1" dirty="0" smtClean="0"/>
          </a:p>
          <a:p>
            <a:pPr marL="0" indent="0" algn="just">
              <a:buNone/>
            </a:pPr>
            <a:r>
              <a:rPr lang="pt-BR" sz="3600" i="1" dirty="0" smtClean="0"/>
              <a:t>organograma </a:t>
            </a:r>
            <a:r>
              <a:rPr lang="pt-BR" sz="3600" i="1" dirty="0"/>
              <a:t>de cargos e funções, </a:t>
            </a:r>
            <a:endParaRPr lang="pt-BR" sz="3600" i="1" dirty="0" smtClean="0"/>
          </a:p>
          <a:p>
            <a:pPr marL="0" indent="0" algn="just">
              <a:buNone/>
            </a:pPr>
            <a:r>
              <a:rPr lang="pt-BR" sz="3600" i="1" dirty="0" smtClean="0"/>
              <a:t>hierarquia </a:t>
            </a:r>
            <a:r>
              <a:rPr lang="pt-BR" sz="3600" i="1" dirty="0"/>
              <a:t>de funções, </a:t>
            </a:r>
            <a:endParaRPr lang="pt-BR" sz="3600" i="1" dirty="0" smtClean="0"/>
          </a:p>
          <a:p>
            <a:pPr marL="0" indent="0" algn="just">
              <a:buNone/>
            </a:pPr>
            <a:r>
              <a:rPr lang="pt-BR" sz="3600" i="1" dirty="0" smtClean="0"/>
              <a:t>normas </a:t>
            </a:r>
            <a:r>
              <a:rPr lang="pt-BR" sz="3600" i="1" dirty="0"/>
              <a:t>e regulamentos, </a:t>
            </a:r>
            <a:endParaRPr lang="pt-BR" sz="3600" i="1" dirty="0" smtClean="0"/>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256082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i="1" dirty="0"/>
              <a:t>Organização e gestão da escola: teoria e prática</a:t>
            </a:r>
            <a:endParaRPr lang="pt-BR" sz="3200" b="1" dirty="0"/>
          </a:p>
        </p:txBody>
      </p:sp>
      <p:sp>
        <p:nvSpPr>
          <p:cNvPr id="3" name="Espaço Reservado para Conteúdo 2"/>
          <p:cNvSpPr>
            <a:spLocks noGrp="1"/>
          </p:cNvSpPr>
          <p:nvPr>
            <p:ph idx="1"/>
          </p:nvPr>
        </p:nvSpPr>
        <p:spPr>
          <a:xfrm>
            <a:off x="508361" y="1265597"/>
            <a:ext cx="11194869" cy="4611189"/>
          </a:xfrm>
        </p:spPr>
        <p:txBody>
          <a:bodyPr>
            <a:noAutofit/>
          </a:bodyPr>
          <a:lstStyle/>
          <a:p>
            <a:pPr marL="0" indent="0" algn="just">
              <a:buNone/>
            </a:pPr>
            <a:r>
              <a:rPr lang="pt-BR" sz="3600" i="1" dirty="0" smtClean="0"/>
              <a:t>1º enfoque</a:t>
            </a:r>
          </a:p>
          <a:p>
            <a:pPr marL="0" indent="0" algn="just">
              <a:buNone/>
            </a:pPr>
            <a:endParaRPr lang="pt-BR" sz="3600" i="1" dirty="0" smtClean="0"/>
          </a:p>
          <a:p>
            <a:pPr marL="0" indent="0" algn="just">
              <a:buNone/>
            </a:pPr>
            <a:r>
              <a:rPr lang="pt-BR" sz="3600" i="1" dirty="0" smtClean="0"/>
              <a:t>Escolas </a:t>
            </a:r>
            <a:r>
              <a:rPr lang="pt-BR" sz="3600" i="1" dirty="0"/>
              <a:t>que operam nesse modelo dão muito peso à estrutura organizacional: </a:t>
            </a:r>
            <a:endParaRPr lang="pt-BR" sz="3600" i="1" dirty="0" smtClean="0"/>
          </a:p>
          <a:p>
            <a:pPr marL="0" indent="0" algn="just">
              <a:buNone/>
            </a:pPr>
            <a:r>
              <a:rPr lang="pt-BR" sz="3600" i="1" dirty="0" smtClean="0"/>
              <a:t>centralização </a:t>
            </a:r>
            <a:r>
              <a:rPr lang="pt-BR" sz="3600" i="1" dirty="0"/>
              <a:t>das decisões, </a:t>
            </a:r>
            <a:endParaRPr lang="pt-BR" sz="3600" i="1" dirty="0" smtClean="0"/>
          </a:p>
          <a:p>
            <a:pPr marL="0" indent="0" algn="just">
              <a:buNone/>
            </a:pPr>
            <a:r>
              <a:rPr lang="pt-BR" sz="3600" i="1" dirty="0" smtClean="0"/>
              <a:t>baixo </a:t>
            </a:r>
            <a:r>
              <a:rPr lang="pt-BR" sz="3600" i="1" dirty="0"/>
              <a:t>grau de participação das pessoas que trabalham na organização, </a:t>
            </a:r>
            <a:endParaRPr lang="pt-BR" sz="3600" i="1" dirty="0" smtClean="0"/>
          </a:p>
          <a:p>
            <a:pPr marL="0" indent="0" algn="just">
              <a:buNone/>
            </a:pPr>
            <a:r>
              <a:rPr lang="pt-BR" sz="3600" i="1" dirty="0" smtClean="0"/>
              <a:t>planos </a:t>
            </a:r>
            <a:r>
              <a:rPr lang="pt-BR" sz="3600" i="1" dirty="0"/>
              <a:t>de ação feitos de cima para baixo. </a:t>
            </a:r>
            <a:endParaRPr lang="pt-BR" sz="3600" i="1" dirty="0" smtClean="0"/>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1037798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i="1" dirty="0"/>
              <a:t>Organização e gestão da escola: teoria e prática</a:t>
            </a:r>
            <a:endParaRPr lang="pt-BR" sz="3200" b="1" dirty="0"/>
          </a:p>
        </p:txBody>
      </p:sp>
      <p:sp>
        <p:nvSpPr>
          <p:cNvPr id="3" name="Espaço Reservado para Conteúdo 2"/>
          <p:cNvSpPr>
            <a:spLocks noGrp="1"/>
          </p:cNvSpPr>
          <p:nvPr>
            <p:ph idx="1"/>
          </p:nvPr>
        </p:nvSpPr>
        <p:spPr>
          <a:xfrm>
            <a:off x="508361" y="1265597"/>
            <a:ext cx="11194869" cy="4611189"/>
          </a:xfrm>
        </p:spPr>
        <p:txBody>
          <a:bodyPr>
            <a:noAutofit/>
          </a:bodyPr>
          <a:lstStyle/>
          <a:p>
            <a:pPr marL="0" indent="0" algn="just">
              <a:buNone/>
            </a:pPr>
            <a:r>
              <a:rPr lang="pt-BR" sz="3600" i="1" dirty="0" smtClean="0"/>
              <a:t>2º enfoque </a:t>
            </a:r>
          </a:p>
          <a:p>
            <a:pPr marL="0" indent="0" algn="just">
              <a:buNone/>
            </a:pPr>
            <a:endParaRPr lang="pt-BR" sz="3600" i="1" dirty="0"/>
          </a:p>
          <a:p>
            <a:pPr marL="0" indent="0" algn="just">
              <a:buNone/>
            </a:pPr>
            <a:r>
              <a:rPr lang="pt-BR" sz="3600" i="1" dirty="0" smtClean="0"/>
              <a:t>Organização </a:t>
            </a:r>
            <a:r>
              <a:rPr lang="pt-BR" sz="3600" i="1" dirty="0"/>
              <a:t>escolar basicamente como um sistema que agrega pessoas, importando bastante a intencionalidade e as interações sociais que acontecem entre elas, o contexto sócio-político etc. </a:t>
            </a:r>
            <a:endParaRPr lang="pt-BR" sz="3600" i="1" dirty="0" smtClean="0"/>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3023183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i="1" dirty="0"/>
              <a:t>Organização e gestão da escola: teoria e prática</a:t>
            </a:r>
            <a:endParaRPr lang="pt-BR" sz="3200" b="1" dirty="0"/>
          </a:p>
        </p:txBody>
      </p:sp>
      <p:sp>
        <p:nvSpPr>
          <p:cNvPr id="3" name="Espaço Reservado para Conteúdo 2"/>
          <p:cNvSpPr>
            <a:spLocks noGrp="1"/>
          </p:cNvSpPr>
          <p:nvPr>
            <p:ph idx="1"/>
          </p:nvPr>
        </p:nvSpPr>
        <p:spPr>
          <a:xfrm>
            <a:off x="508361" y="1265597"/>
            <a:ext cx="11194869" cy="4611189"/>
          </a:xfrm>
        </p:spPr>
        <p:txBody>
          <a:bodyPr>
            <a:noAutofit/>
          </a:bodyPr>
          <a:lstStyle/>
          <a:p>
            <a:pPr marL="0" indent="0" algn="just">
              <a:buNone/>
            </a:pPr>
            <a:r>
              <a:rPr lang="pt-BR" sz="3600" i="1" dirty="0" smtClean="0"/>
              <a:t>2º enfoque </a:t>
            </a:r>
          </a:p>
          <a:p>
            <a:pPr marL="0" indent="0" algn="just">
              <a:buNone/>
            </a:pPr>
            <a:endParaRPr lang="pt-BR" sz="3600" i="1" dirty="0"/>
          </a:p>
          <a:p>
            <a:pPr marL="0" indent="0" algn="just">
              <a:buNone/>
            </a:pPr>
            <a:r>
              <a:rPr lang="pt-BR" sz="3600" i="1" dirty="0" smtClean="0"/>
              <a:t>Organização </a:t>
            </a:r>
            <a:r>
              <a:rPr lang="pt-BR" sz="3600" i="1" dirty="0"/>
              <a:t>escolar </a:t>
            </a:r>
            <a:r>
              <a:rPr lang="pt-BR" sz="3600" i="1" dirty="0" smtClean="0"/>
              <a:t>não </a:t>
            </a:r>
            <a:r>
              <a:rPr lang="pt-BR" sz="3600" i="1" dirty="0"/>
              <a:t>seria uma coisa totalmente objetiva e funcional, um elemento neutro a ser observado, mas uma construção social levada a efeito pelos professores, alunos, pais e integrantes da comunidade próxima. </a:t>
            </a:r>
            <a:endParaRPr lang="pt-BR" sz="3600" i="1" dirty="0" smtClean="0"/>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3578801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i="1" dirty="0"/>
              <a:t>Organização e gestão da escola: teoria e prática</a:t>
            </a:r>
            <a:endParaRPr lang="pt-BR" sz="3200" b="1" dirty="0"/>
          </a:p>
        </p:txBody>
      </p:sp>
      <p:sp>
        <p:nvSpPr>
          <p:cNvPr id="3" name="Espaço Reservado para Conteúdo 2"/>
          <p:cNvSpPr>
            <a:spLocks noGrp="1"/>
          </p:cNvSpPr>
          <p:nvPr>
            <p:ph idx="1"/>
          </p:nvPr>
        </p:nvSpPr>
        <p:spPr>
          <a:xfrm>
            <a:off x="508361" y="1265597"/>
            <a:ext cx="11194869" cy="4611189"/>
          </a:xfrm>
        </p:spPr>
        <p:txBody>
          <a:bodyPr>
            <a:noAutofit/>
          </a:bodyPr>
          <a:lstStyle/>
          <a:p>
            <a:pPr marL="0" indent="0" algn="just">
              <a:buNone/>
            </a:pPr>
            <a:r>
              <a:rPr lang="pt-BR" sz="3600" i="1" dirty="0"/>
              <a:t>3 </a:t>
            </a:r>
            <a:r>
              <a:rPr lang="pt-BR" sz="3600" i="1" dirty="0" smtClean="0"/>
              <a:t>concepções </a:t>
            </a:r>
            <a:r>
              <a:rPr lang="pt-BR" sz="3600" i="1" dirty="0"/>
              <a:t>de organização e gestão: </a:t>
            </a:r>
            <a:endParaRPr lang="pt-BR" sz="3600" i="1" dirty="0" smtClean="0"/>
          </a:p>
          <a:p>
            <a:pPr marL="0" indent="0" algn="just">
              <a:buNone/>
            </a:pPr>
            <a:endParaRPr lang="pt-BR" sz="3600" i="1" dirty="0" smtClean="0"/>
          </a:p>
          <a:p>
            <a:pPr algn="just"/>
            <a:r>
              <a:rPr lang="pt-BR" sz="3600" i="1" dirty="0" smtClean="0"/>
              <a:t>técnico-científica </a:t>
            </a:r>
            <a:r>
              <a:rPr lang="pt-BR" sz="3600" i="1" dirty="0"/>
              <a:t>(ou funcionalista), </a:t>
            </a:r>
            <a:endParaRPr lang="pt-BR" sz="3600" i="1" dirty="0" smtClean="0"/>
          </a:p>
          <a:p>
            <a:pPr algn="just"/>
            <a:r>
              <a:rPr lang="pt-BR" sz="3600" i="1" dirty="0" smtClean="0"/>
              <a:t> </a:t>
            </a:r>
            <a:r>
              <a:rPr lang="pt-BR" sz="3600" i="1" dirty="0" err="1"/>
              <a:t>autogestionária</a:t>
            </a:r>
            <a:r>
              <a:rPr lang="pt-BR" sz="3600" i="1" dirty="0"/>
              <a:t> e </a:t>
            </a:r>
            <a:endParaRPr lang="pt-BR" sz="3600" i="1" dirty="0" smtClean="0"/>
          </a:p>
          <a:p>
            <a:pPr algn="just"/>
            <a:r>
              <a:rPr lang="pt-BR" sz="3600" i="1" dirty="0" smtClean="0"/>
              <a:t> </a:t>
            </a:r>
            <a:r>
              <a:rPr lang="pt-BR" sz="3600" i="1" dirty="0"/>
              <a:t>democrático-participativa. </a:t>
            </a:r>
            <a:endParaRPr lang="pt-BR" sz="3600" i="1" dirty="0" smtClean="0"/>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145794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i="1" dirty="0"/>
              <a:t>Organização e gestão da escola: teoria e prática</a:t>
            </a:r>
            <a:endParaRPr lang="pt-BR" sz="3200" b="1" dirty="0"/>
          </a:p>
        </p:txBody>
      </p:sp>
      <p:sp>
        <p:nvSpPr>
          <p:cNvPr id="3" name="Espaço Reservado para Conteúdo 2"/>
          <p:cNvSpPr>
            <a:spLocks noGrp="1"/>
          </p:cNvSpPr>
          <p:nvPr>
            <p:ph idx="1"/>
          </p:nvPr>
        </p:nvSpPr>
        <p:spPr>
          <a:xfrm>
            <a:off x="508361" y="1265597"/>
            <a:ext cx="11194869" cy="4611189"/>
          </a:xfrm>
        </p:spPr>
        <p:txBody>
          <a:bodyPr>
            <a:noAutofit/>
          </a:bodyPr>
          <a:lstStyle/>
          <a:p>
            <a:pPr marL="0" indent="0" algn="just">
              <a:buNone/>
            </a:pPr>
            <a:r>
              <a:rPr lang="pt-BR" sz="3600" i="1" dirty="0" smtClean="0"/>
              <a:t>CONCEPÇÃO TÉCNICO-CIENTÍFICA </a:t>
            </a:r>
          </a:p>
          <a:p>
            <a:pPr marL="0" indent="0" algn="just">
              <a:buNone/>
            </a:pPr>
            <a:endParaRPr lang="pt-BR" sz="3600" i="1" dirty="0" smtClean="0"/>
          </a:p>
          <a:p>
            <a:pPr marL="0" indent="0" algn="just">
              <a:buNone/>
            </a:pPr>
            <a:r>
              <a:rPr lang="pt-BR" sz="3600" i="1" dirty="0" smtClean="0"/>
              <a:t>Baseada </a:t>
            </a:r>
            <a:r>
              <a:rPr lang="pt-BR" sz="3600" i="1" dirty="0"/>
              <a:t>na hierarquia de cargos e funções visando a racionalização do trabalho, a eficiência dos serviços escolares. </a:t>
            </a:r>
            <a:endParaRPr lang="pt-BR" sz="3600" i="1" dirty="0" smtClean="0"/>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1390842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i="1" dirty="0"/>
              <a:t>Organização e gestão da escola: teoria e prática</a:t>
            </a:r>
            <a:endParaRPr lang="pt-BR" sz="3200" b="1" dirty="0"/>
          </a:p>
        </p:txBody>
      </p:sp>
      <p:sp>
        <p:nvSpPr>
          <p:cNvPr id="3" name="Espaço Reservado para Conteúdo 2"/>
          <p:cNvSpPr>
            <a:spLocks noGrp="1"/>
          </p:cNvSpPr>
          <p:nvPr>
            <p:ph idx="1"/>
          </p:nvPr>
        </p:nvSpPr>
        <p:spPr>
          <a:xfrm>
            <a:off x="508361" y="1265597"/>
            <a:ext cx="11194869" cy="4611189"/>
          </a:xfrm>
        </p:spPr>
        <p:txBody>
          <a:bodyPr>
            <a:noAutofit/>
          </a:bodyPr>
          <a:lstStyle/>
          <a:p>
            <a:pPr marL="0" indent="0" algn="just">
              <a:buNone/>
            </a:pPr>
            <a:r>
              <a:rPr lang="pt-BR" sz="3600" i="1" dirty="0" smtClean="0"/>
              <a:t>CONCEPÇÃO TÉCNICO-CIENTÍFICA </a:t>
            </a:r>
          </a:p>
          <a:p>
            <a:pPr marL="0" indent="0" algn="just">
              <a:buNone/>
            </a:pPr>
            <a:endParaRPr lang="pt-BR" sz="3600" i="1" dirty="0" smtClean="0"/>
          </a:p>
          <a:p>
            <a:pPr marL="0" indent="0" algn="just">
              <a:buNone/>
            </a:pPr>
            <a:r>
              <a:rPr lang="pt-BR" sz="3600" i="1" dirty="0" smtClean="0"/>
              <a:t>Princípios </a:t>
            </a:r>
            <a:r>
              <a:rPr lang="pt-BR" sz="3600" i="1" dirty="0"/>
              <a:t>e métodos da administração </a:t>
            </a:r>
            <a:r>
              <a:rPr lang="pt-BR" sz="3600" i="1" dirty="0" smtClean="0"/>
              <a:t>empresarial:</a:t>
            </a:r>
          </a:p>
          <a:p>
            <a:pPr marL="0" indent="0" algn="just">
              <a:buNone/>
            </a:pPr>
            <a:endParaRPr lang="pt-BR" sz="3600" i="1" dirty="0" smtClean="0"/>
          </a:p>
          <a:p>
            <a:pPr marL="0" indent="0" algn="just">
              <a:buNone/>
            </a:pPr>
            <a:r>
              <a:rPr lang="pt-BR" sz="3600" i="1" dirty="0" smtClean="0"/>
              <a:t> </a:t>
            </a:r>
            <a:r>
              <a:rPr lang="pt-BR" sz="3600" i="1" dirty="0"/>
              <a:t>- Prescrição detalhada de funções, acentuando-se a divisão técnica do trabalho escolar (tarefas especializadas). </a:t>
            </a:r>
            <a:endParaRPr lang="pt-BR" sz="3600" i="1" dirty="0" smtClean="0"/>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2038797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i="1" dirty="0"/>
              <a:t>Organização e gestão da escola: teoria e prática</a:t>
            </a:r>
            <a:endParaRPr lang="pt-BR" sz="3200" b="1" dirty="0"/>
          </a:p>
        </p:txBody>
      </p:sp>
      <p:sp>
        <p:nvSpPr>
          <p:cNvPr id="3" name="Espaço Reservado para Conteúdo 2"/>
          <p:cNvSpPr>
            <a:spLocks noGrp="1"/>
          </p:cNvSpPr>
          <p:nvPr>
            <p:ph idx="1"/>
          </p:nvPr>
        </p:nvSpPr>
        <p:spPr>
          <a:xfrm>
            <a:off x="508361" y="1265597"/>
            <a:ext cx="11194869" cy="4611189"/>
          </a:xfrm>
        </p:spPr>
        <p:txBody>
          <a:bodyPr>
            <a:noAutofit/>
          </a:bodyPr>
          <a:lstStyle/>
          <a:p>
            <a:pPr marL="0" indent="0" algn="just">
              <a:buNone/>
            </a:pPr>
            <a:r>
              <a:rPr lang="pt-BR" sz="3600" i="1" dirty="0" smtClean="0"/>
              <a:t>CONCEPÇÃO TÉCNICO-CIENTÍFICA </a:t>
            </a:r>
          </a:p>
          <a:p>
            <a:pPr marL="0" indent="0" algn="just">
              <a:buNone/>
            </a:pPr>
            <a:endParaRPr lang="pt-BR" sz="3600" i="1" dirty="0" smtClean="0"/>
          </a:p>
          <a:p>
            <a:pPr marL="0" indent="0" algn="just">
              <a:buNone/>
            </a:pPr>
            <a:r>
              <a:rPr lang="pt-BR" sz="3600" i="1" dirty="0" smtClean="0"/>
              <a:t>Princípios </a:t>
            </a:r>
            <a:r>
              <a:rPr lang="pt-BR" sz="3600" i="1" dirty="0"/>
              <a:t>e métodos da administração </a:t>
            </a:r>
            <a:r>
              <a:rPr lang="pt-BR" sz="3600" i="1" dirty="0" smtClean="0"/>
              <a:t>empresarial:</a:t>
            </a:r>
          </a:p>
          <a:p>
            <a:pPr marL="0" indent="0" algn="just">
              <a:buNone/>
            </a:pPr>
            <a:endParaRPr lang="pt-BR" sz="3600" i="1" dirty="0" smtClean="0"/>
          </a:p>
          <a:p>
            <a:pPr marL="0" indent="0" algn="just">
              <a:buNone/>
            </a:pPr>
            <a:r>
              <a:rPr lang="pt-BR" sz="3600" i="1" dirty="0" smtClean="0"/>
              <a:t>- </a:t>
            </a:r>
            <a:r>
              <a:rPr lang="pt-BR" sz="3600" i="1" dirty="0"/>
              <a:t>Poder centralizado do diretor, destacando-se as relações de subordinação em que uns têm mais autoridades do que outros. </a:t>
            </a:r>
            <a:endParaRPr lang="pt-BR" sz="3600" i="1" dirty="0" smtClean="0"/>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1314410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i="1" dirty="0"/>
              <a:t>Organização e gestão da escola: teoria e prática</a:t>
            </a:r>
            <a:endParaRPr lang="pt-BR" sz="3200" b="1" dirty="0"/>
          </a:p>
        </p:txBody>
      </p:sp>
      <p:sp>
        <p:nvSpPr>
          <p:cNvPr id="3" name="Espaço Reservado para Conteúdo 2"/>
          <p:cNvSpPr>
            <a:spLocks noGrp="1"/>
          </p:cNvSpPr>
          <p:nvPr>
            <p:ph idx="1"/>
          </p:nvPr>
        </p:nvSpPr>
        <p:spPr>
          <a:xfrm>
            <a:off x="508361" y="1265597"/>
            <a:ext cx="11194869" cy="4611189"/>
          </a:xfrm>
        </p:spPr>
        <p:txBody>
          <a:bodyPr>
            <a:noAutofit/>
          </a:bodyPr>
          <a:lstStyle/>
          <a:p>
            <a:pPr marL="0" indent="0" algn="just">
              <a:buNone/>
            </a:pPr>
            <a:r>
              <a:rPr lang="pt-BR" sz="3600" i="1" dirty="0" smtClean="0"/>
              <a:t>CONCEPÇÃO TÉCNICO-CIENTÍFICA </a:t>
            </a:r>
          </a:p>
          <a:p>
            <a:pPr marL="0" indent="0" algn="just">
              <a:buNone/>
            </a:pPr>
            <a:endParaRPr lang="pt-BR" sz="3600" i="1" dirty="0" smtClean="0"/>
          </a:p>
          <a:p>
            <a:pPr marL="0" indent="0" algn="just">
              <a:buNone/>
            </a:pPr>
            <a:r>
              <a:rPr lang="pt-BR" sz="3600" i="1" dirty="0" smtClean="0"/>
              <a:t>Princípios </a:t>
            </a:r>
            <a:r>
              <a:rPr lang="pt-BR" sz="3600" i="1" dirty="0"/>
              <a:t>e métodos da administração </a:t>
            </a:r>
            <a:r>
              <a:rPr lang="pt-BR" sz="3600" i="1" dirty="0" smtClean="0"/>
              <a:t>empresarial:</a:t>
            </a:r>
          </a:p>
          <a:p>
            <a:pPr marL="0" indent="0" algn="just">
              <a:buNone/>
            </a:pPr>
            <a:endParaRPr lang="pt-BR" sz="3600" i="1" dirty="0" smtClean="0"/>
          </a:p>
          <a:p>
            <a:pPr marL="0" indent="0" algn="just">
              <a:buNone/>
            </a:pPr>
            <a:r>
              <a:rPr lang="pt-BR" sz="3600" i="1" dirty="0" smtClean="0"/>
              <a:t>- </a:t>
            </a:r>
            <a:r>
              <a:rPr lang="pt-BR" sz="3600" i="1" dirty="0"/>
              <a:t>Ênfase na administração (sistema de normas, regras, procedimentos burocráticos de controle das atividades), às vezes descuidando-se dos objetivos específicos da instituição escolar. </a:t>
            </a:r>
            <a:endParaRPr lang="pt-BR" sz="3600" i="1" dirty="0" smtClean="0"/>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300639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i="1" dirty="0"/>
              <a:t>Organização e gestão da escola: teoria e prática</a:t>
            </a:r>
            <a:endParaRPr lang="pt-BR" sz="3200" b="1" dirty="0"/>
          </a:p>
        </p:txBody>
      </p:sp>
      <p:sp>
        <p:nvSpPr>
          <p:cNvPr id="3" name="Espaço Reservado para Conteúdo 2"/>
          <p:cNvSpPr>
            <a:spLocks noGrp="1"/>
          </p:cNvSpPr>
          <p:nvPr>
            <p:ph idx="1"/>
          </p:nvPr>
        </p:nvSpPr>
        <p:spPr>
          <a:xfrm>
            <a:off x="508361" y="1265597"/>
            <a:ext cx="11194869" cy="4611189"/>
          </a:xfrm>
        </p:spPr>
        <p:txBody>
          <a:bodyPr>
            <a:noAutofit/>
          </a:bodyPr>
          <a:lstStyle/>
          <a:p>
            <a:pPr marL="0" indent="0" algn="just">
              <a:buNone/>
            </a:pPr>
            <a:r>
              <a:rPr lang="pt-BR" sz="3600" i="1" dirty="0" smtClean="0"/>
              <a:t>CONCEPÇÃO TÉCNICO-CIENTÍFICA </a:t>
            </a:r>
          </a:p>
          <a:p>
            <a:pPr marL="0" indent="0" algn="just">
              <a:buNone/>
            </a:pPr>
            <a:endParaRPr lang="pt-BR" sz="3600" i="1" dirty="0" smtClean="0"/>
          </a:p>
          <a:p>
            <a:pPr marL="0" indent="0" algn="just">
              <a:buNone/>
            </a:pPr>
            <a:r>
              <a:rPr lang="pt-BR" sz="3600" i="1" dirty="0" smtClean="0"/>
              <a:t>Princípios </a:t>
            </a:r>
            <a:r>
              <a:rPr lang="pt-BR" sz="3600" i="1" dirty="0"/>
              <a:t>e métodos da administração </a:t>
            </a:r>
            <a:r>
              <a:rPr lang="pt-BR" sz="3600" i="1" dirty="0" smtClean="0"/>
              <a:t>empresarial:</a:t>
            </a:r>
          </a:p>
          <a:p>
            <a:pPr marL="0" indent="0" algn="just">
              <a:buNone/>
            </a:pPr>
            <a:endParaRPr lang="pt-BR" sz="3600" i="1" dirty="0" smtClean="0"/>
          </a:p>
          <a:p>
            <a:pPr marL="0" indent="0" algn="just">
              <a:buNone/>
            </a:pPr>
            <a:r>
              <a:rPr lang="pt-BR" sz="3600" i="1" dirty="0" smtClean="0"/>
              <a:t>- </a:t>
            </a:r>
            <a:r>
              <a:rPr lang="pt-BR" sz="3600" i="1" dirty="0"/>
              <a:t>Comunicação linear (de cima para baixo), baseada em normas e regras. </a:t>
            </a:r>
            <a:endParaRPr lang="pt-BR" sz="3600" i="1" dirty="0" smtClean="0"/>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3488735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b="1" dirty="0"/>
              <a:t>O coordenador pedagógico e o atendimento à </a:t>
            </a:r>
            <a:r>
              <a:rPr lang="pt-BR" sz="3200" b="1" dirty="0" smtClean="0"/>
              <a:t>diversidade</a:t>
            </a:r>
            <a:endParaRPr lang="pt-BR" sz="3200" b="1" dirty="0"/>
          </a:p>
        </p:txBody>
      </p:sp>
      <p:sp>
        <p:nvSpPr>
          <p:cNvPr id="3" name="Espaço Reservado para Conteúdo 2"/>
          <p:cNvSpPr>
            <a:spLocks noGrp="1"/>
          </p:cNvSpPr>
          <p:nvPr>
            <p:ph idx="1"/>
          </p:nvPr>
        </p:nvSpPr>
        <p:spPr>
          <a:xfrm>
            <a:off x="687977" y="1155916"/>
            <a:ext cx="11194869" cy="4976949"/>
          </a:xfrm>
        </p:spPr>
        <p:txBody>
          <a:bodyPr>
            <a:normAutofit/>
          </a:bodyPr>
          <a:lstStyle/>
          <a:p>
            <a:pPr marL="0" indent="0" algn="just">
              <a:buNone/>
            </a:pPr>
            <a:r>
              <a:rPr lang="pt-BR" sz="3200" dirty="0" smtClean="0"/>
              <a:t>Analisa diversas atuações das coordenações, assim como a implicação da legislação, tanto nas redes </a:t>
            </a:r>
            <a:r>
              <a:rPr lang="pt-BR" sz="3200" dirty="0"/>
              <a:t>estaduais e municipais das cinco regiões do pais, com base em dados colhidos nas seguintes capitais: </a:t>
            </a:r>
            <a:endParaRPr lang="pt-BR" sz="3200" dirty="0" smtClean="0"/>
          </a:p>
          <a:p>
            <a:pPr algn="just">
              <a:buFont typeface="Wingdings" panose="05000000000000000000" pitchFamily="2" charset="2"/>
              <a:buChar char="ü"/>
            </a:pPr>
            <a:r>
              <a:rPr lang="pt-BR" sz="3200" dirty="0" smtClean="0"/>
              <a:t>São </a:t>
            </a:r>
            <a:r>
              <a:rPr lang="pt-BR" sz="3200" dirty="0"/>
              <a:t>Paulo (SP), </a:t>
            </a:r>
            <a:endParaRPr lang="pt-BR" sz="3200" dirty="0" smtClean="0"/>
          </a:p>
          <a:p>
            <a:pPr algn="just">
              <a:buFont typeface="Wingdings" panose="05000000000000000000" pitchFamily="2" charset="2"/>
              <a:buChar char="ü"/>
            </a:pPr>
            <a:r>
              <a:rPr lang="pt-BR" sz="3200" dirty="0" smtClean="0"/>
              <a:t>Curitiba </a:t>
            </a:r>
            <a:r>
              <a:rPr lang="pt-BR" sz="3200" dirty="0"/>
              <a:t>(PR), </a:t>
            </a:r>
            <a:endParaRPr lang="pt-BR" sz="3200" dirty="0" smtClean="0"/>
          </a:p>
          <a:p>
            <a:pPr algn="just">
              <a:buFont typeface="Wingdings" panose="05000000000000000000" pitchFamily="2" charset="2"/>
              <a:buChar char="ü"/>
            </a:pPr>
            <a:r>
              <a:rPr lang="pt-BR" sz="3200" dirty="0" smtClean="0"/>
              <a:t>Rio </a:t>
            </a:r>
            <a:r>
              <a:rPr lang="pt-BR" sz="3200" dirty="0"/>
              <a:t>Branco (AC) </a:t>
            </a:r>
            <a:endParaRPr lang="pt-BR" sz="3200" dirty="0" smtClean="0"/>
          </a:p>
          <a:p>
            <a:pPr algn="just">
              <a:buFont typeface="Wingdings" panose="05000000000000000000" pitchFamily="2" charset="2"/>
              <a:buChar char="ü"/>
            </a:pPr>
            <a:r>
              <a:rPr lang="pt-BR" sz="3200" dirty="0" err="1" smtClean="0"/>
              <a:t>Goiania</a:t>
            </a:r>
            <a:r>
              <a:rPr lang="pt-BR" sz="3200" dirty="0" smtClean="0"/>
              <a:t> </a:t>
            </a:r>
            <a:r>
              <a:rPr lang="pt-BR" sz="3200" dirty="0"/>
              <a:t>(GO) e </a:t>
            </a:r>
            <a:endParaRPr lang="pt-BR" sz="3200" dirty="0" smtClean="0"/>
          </a:p>
          <a:p>
            <a:pPr algn="just">
              <a:buFont typeface="Wingdings" panose="05000000000000000000" pitchFamily="2" charset="2"/>
              <a:buChar char="ü"/>
            </a:pPr>
            <a:r>
              <a:rPr lang="pt-BR" sz="3200" dirty="0" smtClean="0"/>
              <a:t>Natal </a:t>
            </a:r>
            <a:r>
              <a:rPr lang="pt-BR" sz="3200" dirty="0"/>
              <a:t>(RN</a:t>
            </a:r>
            <a:r>
              <a:rPr lang="pt-BR" sz="3200" dirty="0" smtClean="0"/>
              <a:t>).</a:t>
            </a:r>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2007708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i="1" dirty="0"/>
              <a:t>Organização e gestão da escola: teoria e prática</a:t>
            </a:r>
            <a:endParaRPr lang="pt-BR" sz="3200" b="1" dirty="0"/>
          </a:p>
        </p:txBody>
      </p:sp>
      <p:sp>
        <p:nvSpPr>
          <p:cNvPr id="3" name="Espaço Reservado para Conteúdo 2"/>
          <p:cNvSpPr>
            <a:spLocks noGrp="1"/>
          </p:cNvSpPr>
          <p:nvPr>
            <p:ph idx="1"/>
          </p:nvPr>
        </p:nvSpPr>
        <p:spPr>
          <a:xfrm>
            <a:off x="508361" y="1265597"/>
            <a:ext cx="11194869" cy="4611189"/>
          </a:xfrm>
        </p:spPr>
        <p:txBody>
          <a:bodyPr>
            <a:noAutofit/>
          </a:bodyPr>
          <a:lstStyle/>
          <a:p>
            <a:pPr marL="0" indent="0" algn="just">
              <a:buNone/>
            </a:pPr>
            <a:r>
              <a:rPr lang="pt-BR" sz="3600" i="1" dirty="0" smtClean="0"/>
              <a:t>CONCEPÇÃO TÉCNICO-CIENTÍFICA </a:t>
            </a:r>
          </a:p>
          <a:p>
            <a:pPr marL="0" indent="0" algn="just">
              <a:buNone/>
            </a:pPr>
            <a:endParaRPr lang="pt-BR" sz="3600" i="1" dirty="0" smtClean="0"/>
          </a:p>
          <a:p>
            <a:pPr marL="0" indent="0" algn="just">
              <a:buNone/>
            </a:pPr>
            <a:r>
              <a:rPr lang="pt-BR" sz="3600" i="1" dirty="0" smtClean="0"/>
              <a:t>Princípios </a:t>
            </a:r>
            <a:r>
              <a:rPr lang="pt-BR" sz="3600" i="1" dirty="0"/>
              <a:t>e métodos da administração </a:t>
            </a:r>
            <a:r>
              <a:rPr lang="pt-BR" sz="3600" i="1" dirty="0" smtClean="0"/>
              <a:t>empresarial:</a:t>
            </a:r>
          </a:p>
          <a:p>
            <a:pPr marL="0" indent="0" algn="just">
              <a:buNone/>
            </a:pPr>
            <a:endParaRPr lang="pt-BR" sz="3600" i="1" dirty="0" smtClean="0"/>
          </a:p>
          <a:p>
            <a:pPr marL="0" indent="0" algn="just">
              <a:buNone/>
            </a:pPr>
            <a:r>
              <a:rPr lang="pt-BR" sz="3600" i="1" dirty="0" smtClean="0"/>
              <a:t>- </a:t>
            </a:r>
            <a:r>
              <a:rPr lang="pt-BR" sz="3600" i="1" dirty="0"/>
              <a:t>Maior ênfase nas tarefas do que nas pessoas. Atualmente, esta concepção também é conhecida como gestão da qualidade total. </a:t>
            </a:r>
            <a:endParaRPr lang="pt-BR" sz="3600" i="1" dirty="0" smtClean="0"/>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167966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i="1" dirty="0"/>
              <a:t>Organização e gestão da escola: teoria e prática</a:t>
            </a:r>
            <a:endParaRPr lang="pt-BR" sz="3200" b="1" dirty="0"/>
          </a:p>
        </p:txBody>
      </p:sp>
      <p:sp>
        <p:nvSpPr>
          <p:cNvPr id="3" name="Espaço Reservado para Conteúdo 2"/>
          <p:cNvSpPr>
            <a:spLocks noGrp="1"/>
          </p:cNvSpPr>
          <p:nvPr>
            <p:ph idx="1"/>
          </p:nvPr>
        </p:nvSpPr>
        <p:spPr>
          <a:xfrm>
            <a:off x="508361" y="1265597"/>
            <a:ext cx="11194869" cy="4611189"/>
          </a:xfrm>
        </p:spPr>
        <p:txBody>
          <a:bodyPr>
            <a:noAutofit/>
          </a:bodyPr>
          <a:lstStyle/>
          <a:p>
            <a:pPr marL="0" indent="0" algn="just">
              <a:buNone/>
            </a:pPr>
            <a:r>
              <a:rPr lang="pt-BR" sz="3600" i="1" dirty="0" smtClean="0"/>
              <a:t>CONCEPÇÃO AUTOGESTIONÁRIA </a:t>
            </a:r>
          </a:p>
          <a:p>
            <a:pPr marL="0" indent="0" algn="just">
              <a:buNone/>
            </a:pPr>
            <a:endParaRPr lang="pt-BR" sz="3600" i="1" dirty="0"/>
          </a:p>
          <a:p>
            <a:pPr marL="0" indent="0" algn="just">
              <a:buNone/>
            </a:pPr>
            <a:r>
              <a:rPr lang="pt-BR" sz="3600" i="1" dirty="0" smtClean="0"/>
              <a:t>Base </a:t>
            </a:r>
            <a:r>
              <a:rPr lang="pt-BR" sz="3600" i="1" dirty="0"/>
              <a:t>na responsabilidade coletiva, </a:t>
            </a:r>
            <a:endParaRPr lang="pt-BR" sz="3600" i="1" dirty="0" smtClean="0"/>
          </a:p>
          <a:p>
            <a:pPr marL="0" indent="0" algn="just">
              <a:buNone/>
            </a:pPr>
            <a:r>
              <a:rPr lang="pt-BR" sz="3600" i="1" dirty="0" smtClean="0"/>
              <a:t>ausência </a:t>
            </a:r>
            <a:r>
              <a:rPr lang="pt-BR" sz="3600" i="1" dirty="0"/>
              <a:t>de direção centralizada e </a:t>
            </a:r>
            <a:endParaRPr lang="pt-BR" sz="3600" i="1" dirty="0" smtClean="0"/>
          </a:p>
          <a:p>
            <a:pPr marL="0" indent="0" algn="just">
              <a:buNone/>
            </a:pPr>
            <a:r>
              <a:rPr lang="pt-BR" sz="3600" i="1" dirty="0" smtClean="0"/>
              <a:t>acentuação </a:t>
            </a:r>
            <a:r>
              <a:rPr lang="pt-BR" sz="3600" i="1" dirty="0"/>
              <a:t>da participação direta e por igual de todos os membros da instituição. </a:t>
            </a:r>
            <a:endParaRPr lang="pt-BR" sz="3600" i="1" dirty="0" smtClean="0"/>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1069266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i="1" dirty="0"/>
              <a:t>Organização e gestão da escola: teoria e prática</a:t>
            </a:r>
            <a:endParaRPr lang="pt-BR" sz="3200" b="1" dirty="0"/>
          </a:p>
        </p:txBody>
      </p:sp>
      <p:sp>
        <p:nvSpPr>
          <p:cNvPr id="3" name="Espaço Reservado para Conteúdo 2"/>
          <p:cNvSpPr>
            <a:spLocks noGrp="1"/>
          </p:cNvSpPr>
          <p:nvPr>
            <p:ph idx="1"/>
          </p:nvPr>
        </p:nvSpPr>
        <p:spPr>
          <a:xfrm>
            <a:off x="508361" y="1265597"/>
            <a:ext cx="11194869" cy="4611189"/>
          </a:xfrm>
        </p:spPr>
        <p:txBody>
          <a:bodyPr>
            <a:noAutofit/>
          </a:bodyPr>
          <a:lstStyle/>
          <a:p>
            <a:pPr marL="0" indent="0" algn="just">
              <a:buNone/>
            </a:pPr>
            <a:r>
              <a:rPr lang="pt-BR" sz="3600" i="1" dirty="0" smtClean="0"/>
              <a:t>CONCEPÇÃO AUTOGESTIONÁRIA </a:t>
            </a:r>
          </a:p>
          <a:p>
            <a:pPr marL="0" indent="0" algn="just">
              <a:buNone/>
            </a:pPr>
            <a:endParaRPr lang="pt-BR" sz="3600" i="1" dirty="0"/>
          </a:p>
          <a:p>
            <a:pPr marL="0" indent="0" algn="just">
              <a:buNone/>
            </a:pPr>
            <a:r>
              <a:rPr lang="pt-BR" sz="3600" i="1" dirty="0" smtClean="0"/>
              <a:t>Outras </a:t>
            </a:r>
            <a:r>
              <a:rPr lang="pt-BR" sz="3600" i="1" dirty="0"/>
              <a:t>características: </a:t>
            </a:r>
            <a:endParaRPr lang="pt-BR" sz="3600" i="1" dirty="0" smtClean="0"/>
          </a:p>
          <a:p>
            <a:pPr marL="0" indent="0" algn="just">
              <a:buNone/>
            </a:pPr>
            <a:endParaRPr lang="pt-BR" sz="3600" i="1" dirty="0" smtClean="0"/>
          </a:p>
          <a:p>
            <a:pPr algn="just">
              <a:buFontTx/>
              <a:buChar char="-"/>
            </a:pPr>
            <a:r>
              <a:rPr lang="pt-BR" sz="3600" i="1" dirty="0" smtClean="0"/>
              <a:t>Ênfase </a:t>
            </a:r>
            <a:r>
              <a:rPr lang="pt-BR" sz="3600" i="1" dirty="0"/>
              <a:t>nas inter-relações mais do que nas tarefas. </a:t>
            </a:r>
            <a:endParaRPr lang="pt-BR" sz="3600" i="1" dirty="0" smtClean="0"/>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4246910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i="1" dirty="0"/>
              <a:t>Organização e gestão da escola: teoria e prática</a:t>
            </a:r>
            <a:endParaRPr lang="pt-BR" sz="3200" b="1" dirty="0"/>
          </a:p>
        </p:txBody>
      </p:sp>
      <p:sp>
        <p:nvSpPr>
          <p:cNvPr id="3" name="Espaço Reservado para Conteúdo 2"/>
          <p:cNvSpPr>
            <a:spLocks noGrp="1"/>
          </p:cNvSpPr>
          <p:nvPr>
            <p:ph idx="1"/>
          </p:nvPr>
        </p:nvSpPr>
        <p:spPr>
          <a:xfrm>
            <a:off x="508361" y="1265597"/>
            <a:ext cx="11194869" cy="4611189"/>
          </a:xfrm>
        </p:spPr>
        <p:txBody>
          <a:bodyPr>
            <a:noAutofit/>
          </a:bodyPr>
          <a:lstStyle/>
          <a:p>
            <a:pPr marL="0" indent="0" algn="just">
              <a:buNone/>
            </a:pPr>
            <a:r>
              <a:rPr lang="pt-BR" sz="3600" i="1" dirty="0" smtClean="0"/>
              <a:t>CONCEPÇÃO AUTOGESTIONÁRIA </a:t>
            </a:r>
          </a:p>
          <a:p>
            <a:pPr marL="0" indent="0" algn="just">
              <a:buNone/>
            </a:pPr>
            <a:endParaRPr lang="pt-BR" sz="3600" i="1" dirty="0"/>
          </a:p>
          <a:p>
            <a:pPr marL="0" indent="0" algn="just">
              <a:buNone/>
            </a:pPr>
            <a:r>
              <a:rPr lang="pt-BR" sz="3600" i="1" dirty="0" smtClean="0"/>
              <a:t>Outras </a:t>
            </a:r>
            <a:r>
              <a:rPr lang="pt-BR" sz="3600" i="1" dirty="0"/>
              <a:t>características: </a:t>
            </a:r>
            <a:endParaRPr lang="pt-BR" sz="3600" i="1" dirty="0" smtClean="0"/>
          </a:p>
          <a:p>
            <a:pPr marL="0" indent="0" algn="just">
              <a:buNone/>
            </a:pPr>
            <a:endParaRPr lang="pt-BR" sz="3600" i="1" dirty="0" smtClean="0"/>
          </a:p>
          <a:p>
            <a:pPr algn="just">
              <a:buFontTx/>
              <a:buChar char="-"/>
            </a:pPr>
            <a:r>
              <a:rPr lang="pt-BR" sz="3600" i="1" dirty="0" smtClean="0"/>
              <a:t> </a:t>
            </a:r>
            <a:r>
              <a:rPr lang="pt-BR" sz="3600" i="1" dirty="0"/>
              <a:t>Decisões coletivas (assembleias, reuniões), eliminação de todas as formas de exercício de autoridade e poder. </a:t>
            </a:r>
            <a:endParaRPr lang="pt-BR" sz="3600" i="1" dirty="0" smtClean="0"/>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1758469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i="1" dirty="0"/>
              <a:t>Organização e gestão da escola: teoria e prática</a:t>
            </a:r>
            <a:endParaRPr lang="pt-BR" sz="3200" b="1" dirty="0"/>
          </a:p>
        </p:txBody>
      </p:sp>
      <p:sp>
        <p:nvSpPr>
          <p:cNvPr id="3" name="Espaço Reservado para Conteúdo 2"/>
          <p:cNvSpPr>
            <a:spLocks noGrp="1"/>
          </p:cNvSpPr>
          <p:nvPr>
            <p:ph idx="1"/>
          </p:nvPr>
        </p:nvSpPr>
        <p:spPr>
          <a:xfrm>
            <a:off x="508361" y="1265597"/>
            <a:ext cx="11194869" cy="4611189"/>
          </a:xfrm>
        </p:spPr>
        <p:txBody>
          <a:bodyPr>
            <a:noAutofit/>
          </a:bodyPr>
          <a:lstStyle/>
          <a:p>
            <a:pPr marL="0" indent="0" algn="just">
              <a:buNone/>
            </a:pPr>
            <a:r>
              <a:rPr lang="pt-BR" sz="3600" i="1" dirty="0" smtClean="0"/>
              <a:t>CONCEPÇÃO AUTOGESTIONÁRIA </a:t>
            </a:r>
          </a:p>
          <a:p>
            <a:pPr marL="0" indent="0" algn="just">
              <a:buNone/>
            </a:pPr>
            <a:endParaRPr lang="pt-BR" sz="3600" i="1" dirty="0"/>
          </a:p>
          <a:p>
            <a:pPr marL="0" indent="0" algn="just">
              <a:buNone/>
            </a:pPr>
            <a:r>
              <a:rPr lang="pt-BR" sz="3600" i="1" dirty="0" smtClean="0"/>
              <a:t>Outras </a:t>
            </a:r>
            <a:r>
              <a:rPr lang="pt-BR" sz="3600" i="1" dirty="0"/>
              <a:t>características: </a:t>
            </a:r>
            <a:endParaRPr lang="pt-BR" sz="3600" i="1" dirty="0" smtClean="0"/>
          </a:p>
          <a:p>
            <a:pPr marL="0" indent="0" algn="just">
              <a:buNone/>
            </a:pPr>
            <a:endParaRPr lang="pt-BR" sz="3600" i="1" dirty="0" smtClean="0"/>
          </a:p>
          <a:p>
            <a:pPr marL="0" indent="0" algn="just">
              <a:buNone/>
            </a:pPr>
            <a:r>
              <a:rPr lang="pt-BR" sz="3600" i="1" dirty="0" smtClean="0"/>
              <a:t>- </a:t>
            </a:r>
            <a:r>
              <a:rPr lang="pt-BR" sz="3600" i="1" dirty="0"/>
              <a:t>Vínculo das formas de gestão interna com as formas de auto-gestão social (poder coletivo na escola para preparar formas de auto-gestão no plano político). </a:t>
            </a:r>
            <a:endParaRPr lang="pt-BR" sz="3600" i="1" dirty="0" smtClean="0"/>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3696353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i="1" dirty="0"/>
              <a:t>Organização e gestão da escola: teoria e prática</a:t>
            </a:r>
            <a:endParaRPr lang="pt-BR" sz="3200" b="1" dirty="0"/>
          </a:p>
        </p:txBody>
      </p:sp>
      <p:sp>
        <p:nvSpPr>
          <p:cNvPr id="3" name="Espaço Reservado para Conteúdo 2"/>
          <p:cNvSpPr>
            <a:spLocks noGrp="1"/>
          </p:cNvSpPr>
          <p:nvPr>
            <p:ph idx="1"/>
          </p:nvPr>
        </p:nvSpPr>
        <p:spPr>
          <a:xfrm>
            <a:off x="508361" y="1265597"/>
            <a:ext cx="11194869" cy="4611189"/>
          </a:xfrm>
        </p:spPr>
        <p:txBody>
          <a:bodyPr>
            <a:noAutofit/>
          </a:bodyPr>
          <a:lstStyle/>
          <a:p>
            <a:pPr marL="0" indent="0" algn="just">
              <a:buNone/>
            </a:pPr>
            <a:r>
              <a:rPr lang="pt-BR" sz="3600" i="1" dirty="0" smtClean="0"/>
              <a:t>CONCEPÇÃO AUTOGESTIONÁRIA </a:t>
            </a:r>
          </a:p>
          <a:p>
            <a:pPr marL="0" indent="0" algn="just">
              <a:buNone/>
            </a:pPr>
            <a:endParaRPr lang="pt-BR" sz="3600" i="1" dirty="0"/>
          </a:p>
          <a:p>
            <a:pPr marL="0" indent="0" algn="just">
              <a:buNone/>
            </a:pPr>
            <a:r>
              <a:rPr lang="pt-BR" sz="3600" i="1" dirty="0" smtClean="0"/>
              <a:t>Outras </a:t>
            </a:r>
            <a:r>
              <a:rPr lang="pt-BR" sz="3600" i="1" dirty="0"/>
              <a:t>características: </a:t>
            </a:r>
            <a:endParaRPr lang="pt-BR" sz="3600" i="1" dirty="0" smtClean="0"/>
          </a:p>
          <a:p>
            <a:pPr marL="0" indent="0" algn="just">
              <a:buNone/>
            </a:pPr>
            <a:endParaRPr lang="pt-BR" sz="3600" i="1" dirty="0" smtClean="0"/>
          </a:p>
          <a:p>
            <a:pPr marL="0" indent="0" algn="just">
              <a:buNone/>
            </a:pPr>
            <a:r>
              <a:rPr lang="pt-BR" sz="3600" i="1" dirty="0" smtClean="0"/>
              <a:t>- Ênfase </a:t>
            </a:r>
            <a:r>
              <a:rPr lang="pt-BR" sz="3600" i="1" dirty="0"/>
              <a:t>na auto-organização do grupo de pessoas da instituição, por meio de eleições e alternância no exercício de funções. </a:t>
            </a:r>
            <a:endParaRPr lang="pt-BR" sz="3600" i="1" dirty="0" smtClean="0"/>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688562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i="1" dirty="0"/>
              <a:t>Organização e gestão da escola: teoria e prática</a:t>
            </a:r>
            <a:endParaRPr lang="pt-BR" sz="3200" b="1" dirty="0"/>
          </a:p>
        </p:txBody>
      </p:sp>
      <p:sp>
        <p:nvSpPr>
          <p:cNvPr id="3" name="Espaço Reservado para Conteúdo 2"/>
          <p:cNvSpPr>
            <a:spLocks noGrp="1"/>
          </p:cNvSpPr>
          <p:nvPr>
            <p:ph idx="1"/>
          </p:nvPr>
        </p:nvSpPr>
        <p:spPr>
          <a:xfrm>
            <a:off x="508361" y="1265597"/>
            <a:ext cx="11194869" cy="4611189"/>
          </a:xfrm>
        </p:spPr>
        <p:txBody>
          <a:bodyPr>
            <a:noAutofit/>
          </a:bodyPr>
          <a:lstStyle/>
          <a:p>
            <a:pPr marL="0" indent="0" algn="just">
              <a:buNone/>
            </a:pPr>
            <a:r>
              <a:rPr lang="pt-BR" sz="3600" i="1" dirty="0" smtClean="0"/>
              <a:t>CONCEPÇÃO AUTOGESTIONÁRIA </a:t>
            </a:r>
          </a:p>
          <a:p>
            <a:pPr marL="0" indent="0" algn="just">
              <a:buNone/>
            </a:pPr>
            <a:endParaRPr lang="pt-BR" sz="3600" i="1" dirty="0"/>
          </a:p>
          <a:p>
            <a:pPr marL="0" indent="0" algn="just">
              <a:buNone/>
            </a:pPr>
            <a:r>
              <a:rPr lang="pt-BR" sz="3600" i="1" dirty="0" smtClean="0"/>
              <a:t>Outras </a:t>
            </a:r>
            <a:r>
              <a:rPr lang="pt-BR" sz="3600" i="1" dirty="0"/>
              <a:t>características: </a:t>
            </a:r>
            <a:endParaRPr lang="pt-BR" sz="3600" i="1" dirty="0" smtClean="0"/>
          </a:p>
          <a:p>
            <a:pPr marL="0" indent="0" algn="just">
              <a:buNone/>
            </a:pPr>
            <a:endParaRPr lang="pt-BR" sz="3600" i="1" dirty="0" smtClean="0"/>
          </a:p>
          <a:p>
            <a:pPr algn="just">
              <a:buFontTx/>
              <a:buChar char="-"/>
            </a:pPr>
            <a:r>
              <a:rPr lang="pt-BR" sz="3600" i="1" dirty="0" smtClean="0"/>
              <a:t>Recusa </a:t>
            </a:r>
            <a:r>
              <a:rPr lang="pt-BR" sz="3600" i="1" dirty="0"/>
              <a:t>a normas e sistemas de controle, acentuando-se a responsabilidade coletiva. </a:t>
            </a:r>
            <a:endParaRPr lang="pt-BR" sz="3600" i="1" dirty="0" smtClean="0"/>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238590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i="1" dirty="0"/>
              <a:t>Organização e gestão da escola: teoria e prática</a:t>
            </a:r>
            <a:endParaRPr lang="pt-BR" sz="3200" b="1" dirty="0"/>
          </a:p>
        </p:txBody>
      </p:sp>
      <p:sp>
        <p:nvSpPr>
          <p:cNvPr id="3" name="Espaço Reservado para Conteúdo 2"/>
          <p:cNvSpPr>
            <a:spLocks noGrp="1"/>
          </p:cNvSpPr>
          <p:nvPr>
            <p:ph idx="1"/>
          </p:nvPr>
        </p:nvSpPr>
        <p:spPr>
          <a:xfrm>
            <a:off x="508361" y="1265597"/>
            <a:ext cx="11194869" cy="4611189"/>
          </a:xfrm>
        </p:spPr>
        <p:txBody>
          <a:bodyPr>
            <a:noAutofit/>
          </a:bodyPr>
          <a:lstStyle/>
          <a:p>
            <a:pPr marL="0" indent="0" algn="just">
              <a:buNone/>
            </a:pPr>
            <a:r>
              <a:rPr lang="pt-BR" sz="3600" i="1" dirty="0" smtClean="0"/>
              <a:t>CONCEPÇÃO AUTOGESTIONÁRIA </a:t>
            </a:r>
          </a:p>
          <a:p>
            <a:pPr marL="0" indent="0" algn="just">
              <a:buNone/>
            </a:pPr>
            <a:endParaRPr lang="pt-BR" sz="3600" i="1" dirty="0"/>
          </a:p>
          <a:p>
            <a:pPr marL="0" indent="0" algn="just">
              <a:buNone/>
            </a:pPr>
            <a:r>
              <a:rPr lang="pt-BR" sz="3600" i="1" dirty="0" smtClean="0"/>
              <a:t>Outras </a:t>
            </a:r>
            <a:r>
              <a:rPr lang="pt-BR" sz="3600" i="1" dirty="0"/>
              <a:t>características: </a:t>
            </a:r>
            <a:endParaRPr lang="pt-BR" sz="3600" i="1" dirty="0" smtClean="0"/>
          </a:p>
          <a:p>
            <a:pPr marL="0" indent="0" algn="just">
              <a:buNone/>
            </a:pPr>
            <a:endParaRPr lang="pt-BR" sz="3600" i="1" dirty="0" smtClean="0"/>
          </a:p>
          <a:p>
            <a:pPr marL="0" indent="0" algn="just">
              <a:buNone/>
            </a:pPr>
            <a:r>
              <a:rPr lang="pt-BR" sz="3600" i="1" dirty="0" smtClean="0"/>
              <a:t>- </a:t>
            </a:r>
            <a:r>
              <a:rPr lang="pt-BR" sz="3600" i="1" dirty="0"/>
              <a:t>Crença no poder </a:t>
            </a:r>
            <a:r>
              <a:rPr lang="pt-BR" sz="3600" i="1" dirty="0" err="1"/>
              <a:t>instituinte</a:t>
            </a:r>
            <a:r>
              <a:rPr lang="pt-BR" sz="3600" i="1" dirty="0"/>
              <a:t> da instituição (vivência da experiência democrática no seio da instituição para expandi-la à sociedade) e recusa de todo o poder instituído.</a:t>
            </a:r>
            <a:endParaRPr lang="pt-BR" sz="3600" i="1" dirty="0" smtClean="0"/>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2168452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i="1" dirty="0"/>
              <a:t>Organização e gestão da escola: teoria e prática</a:t>
            </a:r>
            <a:endParaRPr lang="pt-BR" sz="3200" b="1" dirty="0"/>
          </a:p>
        </p:txBody>
      </p:sp>
      <p:sp>
        <p:nvSpPr>
          <p:cNvPr id="3" name="Espaço Reservado para Conteúdo 2"/>
          <p:cNvSpPr>
            <a:spLocks noGrp="1"/>
          </p:cNvSpPr>
          <p:nvPr>
            <p:ph idx="1"/>
          </p:nvPr>
        </p:nvSpPr>
        <p:spPr>
          <a:xfrm>
            <a:off x="508361" y="1265597"/>
            <a:ext cx="11194869" cy="4611189"/>
          </a:xfrm>
        </p:spPr>
        <p:txBody>
          <a:bodyPr>
            <a:noAutofit/>
          </a:bodyPr>
          <a:lstStyle/>
          <a:p>
            <a:pPr marL="0" indent="0" algn="just">
              <a:buNone/>
            </a:pPr>
            <a:r>
              <a:rPr lang="pt-BR" sz="3600" i="1" dirty="0" smtClean="0"/>
              <a:t>CONCEPÇÃO DEMOCRÁTICA-PARTICIPATIVA </a:t>
            </a:r>
          </a:p>
          <a:p>
            <a:pPr marL="0" indent="0" algn="just">
              <a:buNone/>
            </a:pPr>
            <a:endParaRPr lang="pt-BR" sz="3600" i="1" dirty="0"/>
          </a:p>
          <a:p>
            <a:pPr marL="0" indent="0" algn="just">
              <a:buNone/>
            </a:pPr>
            <a:r>
              <a:rPr lang="pt-BR" sz="3600" i="1" dirty="0" smtClean="0"/>
              <a:t>Baseada na </a:t>
            </a:r>
            <a:r>
              <a:rPr lang="pt-BR" sz="3600" i="1" dirty="0"/>
              <a:t>relação orgânica entre a direção e a participação do pessoal da </a:t>
            </a:r>
            <a:r>
              <a:rPr lang="pt-BR" sz="3600" i="1" dirty="0" smtClean="0"/>
              <a:t>escola</a:t>
            </a:r>
            <a:r>
              <a:rPr lang="pt-BR" sz="3600" i="1" dirty="0"/>
              <a:t>;</a:t>
            </a:r>
            <a:endParaRPr lang="pt-BR" sz="3600" i="1" dirty="0" smtClean="0"/>
          </a:p>
          <a:p>
            <a:pPr marL="0" indent="0" algn="just">
              <a:buNone/>
            </a:pPr>
            <a:endParaRPr lang="pt-BR" sz="3600" i="1" dirty="0" smtClean="0"/>
          </a:p>
          <a:p>
            <a:pPr marL="0" indent="0" algn="just">
              <a:buNone/>
            </a:pPr>
            <a:r>
              <a:rPr lang="pt-BR" sz="3600" i="1" dirty="0" smtClean="0"/>
              <a:t>Acentua </a:t>
            </a:r>
            <a:r>
              <a:rPr lang="pt-BR" sz="3600" i="1" dirty="0"/>
              <a:t>a importância da busca de objetivos comuns assumidos por </a:t>
            </a:r>
            <a:r>
              <a:rPr lang="pt-BR" sz="3600" i="1" dirty="0" smtClean="0"/>
              <a:t>todos; </a:t>
            </a:r>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2991908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i="1" dirty="0"/>
              <a:t>Organização e gestão da escola: teoria e prática</a:t>
            </a:r>
            <a:endParaRPr lang="pt-BR" sz="3200" b="1" dirty="0"/>
          </a:p>
        </p:txBody>
      </p:sp>
      <p:sp>
        <p:nvSpPr>
          <p:cNvPr id="3" name="Espaço Reservado para Conteúdo 2"/>
          <p:cNvSpPr>
            <a:spLocks noGrp="1"/>
          </p:cNvSpPr>
          <p:nvPr>
            <p:ph idx="1"/>
          </p:nvPr>
        </p:nvSpPr>
        <p:spPr>
          <a:xfrm>
            <a:off x="508361" y="1265597"/>
            <a:ext cx="11194869" cy="4611189"/>
          </a:xfrm>
        </p:spPr>
        <p:txBody>
          <a:bodyPr>
            <a:noAutofit/>
          </a:bodyPr>
          <a:lstStyle/>
          <a:p>
            <a:pPr marL="0" indent="0" algn="just">
              <a:buNone/>
            </a:pPr>
            <a:r>
              <a:rPr lang="pt-BR" sz="3600" i="1" dirty="0" smtClean="0"/>
              <a:t>CONCEPÇÃO DEMOCRÁTICA-PARTICIPATIVA </a:t>
            </a:r>
          </a:p>
          <a:p>
            <a:pPr marL="0" indent="0" algn="just">
              <a:buNone/>
            </a:pPr>
            <a:endParaRPr lang="pt-BR" sz="3600" i="1" dirty="0"/>
          </a:p>
          <a:p>
            <a:pPr marL="0" indent="0" algn="just">
              <a:buNone/>
            </a:pPr>
            <a:r>
              <a:rPr lang="pt-BR" sz="3600" i="1" dirty="0" smtClean="0"/>
              <a:t>Defende </a:t>
            </a:r>
            <a:r>
              <a:rPr lang="pt-BR" sz="3600" i="1" dirty="0"/>
              <a:t>uma forma coletiva de gestão em que as decisões são tomadas coletivamente e discutidas publicamente. </a:t>
            </a:r>
            <a:endParaRPr lang="pt-BR" sz="3600" i="1" dirty="0" smtClean="0"/>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2191405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b="1" dirty="0"/>
              <a:t>O coordenador pedagógico e o atendimento à </a:t>
            </a:r>
            <a:r>
              <a:rPr lang="pt-BR" sz="3200" b="1" dirty="0" smtClean="0"/>
              <a:t>diversidade</a:t>
            </a:r>
            <a:endParaRPr lang="pt-BR" sz="3200" b="1" dirty="0"/>
          </a:p>
        </p:txBody>
      </p:sp>
      <p:sp>
        <p:nvSpPr>
          <p:cNvPr id="3" name="Espaço Reservado para Conteúdo 2"/>
          <p:cNvSpPr>
            <a:spLocks noGrp="1"/>
          </p:cNvSpPr>
          <p:nvPr>
            <p:ph idx="1"/>
          </p:nvPr>
        </p:nvSpPr>
        <p:spPr>
          <a:xfrm>
            <a:off x="627017" y="1423851"/>
            <a:ext cx="11194869" cy="4611189"/>
          </a:xfrm>
        </p:spPr>
        <p:txBody>
          <a:bodyPr>
            <a:normAutofit/>
          </a:bodyPr>
          <a:lstStyle/>
          <a:p>
            <a:pPr marL="0" indent="0" algn="just">
              <a:buNone/>
            </a:pPr>
            <a:r>
              <a:rPr lang="pt-BR" sz="3600" dirty="0" smtClean="0"/>
              <a:t>Propõe-se </a:t>
            </a:r>
            <a:r>
              <a:rPr lang="pt-BR" sz="3600" dirty="0"/>
              <a:t>o uso da metodologia de pesquisa, </a:t>
            </a:r>
            <a:r>
              <a:rPr lang="pt-BR" sz="3600" dirty="0" smtClean="0"/>
              <a:t>considerando o </a:t>
            </a:r>
            <a:r>
              <a:rPr lang="pt-BR" sz="3600" dirty="0"/>
              <a:t>ativo envolvimento do professor </a:t>
            </a:r>
            <a:r>
              <a:rPr lang="pt-BR" sz="3600" dirty="0" smtClean="0"/>
              <a:t>na busca da </a:t>
            </a:r>
            <a:r>
              <a:rPr lang="pt-BR" sz="3600" dirty="0"/>
              <a:t>definição dos problemas a </a:t>
            </a:r>
            <a:r>
              <a:rPr lang="pt-BR" sz="3600" dirty="0" smtClean="0"/>
              <a:t>serem </a:t>
            </a:r>
            <a:r>
              <a:rPr lang="pt-BR" sz="3600" dirty="0"/>
              <a:t>investigados </a:t>
            </a:r>
            <a:endParaRPr lang="pt-BR" sz="3600" dirty="0" smtClean="0"/>
          </a:p>
          <a:p>
            <a:pPr marL="0" indent="0" algn="just">
              <a:buNone/>
            </a:pPr>
            <a:endParaRPr lang="pt-BR" sz="3600" dirty="0" smtClean="0"/>
          </a:p>
          <a:p>
            <a:pPr marL="0" indent="0" algn="just">
              <a:buNone/>
            </a:pPr>
            <a:r>
              <a:rPr lang="pt-BR" sz="3600" dirty="0" smtClean="0"/>
              <a:t>Na constante busca </a:t>
            </a:r>
            <a:r>
              <a:rPr lang="pt-BR" sz="3600" dirty="0"/>
              <a:t>de caminhos para sua elucidação, contando com as orientações do coordenador pedagógico</a:t>
            </a:r>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4248553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i="1" dirty="0"/>
              <a:t>Organização e gestão da escola: teoria e prática</a:t>
            </a:r>
            <a:endParaRPr lang="pt-BR" sz="3200" b="1" dirty="0"/>
          </a:p>
        </p:txBody>
      </p:sp>
      <p:sp>
        <p:nvSpPr>
          <p:cNvPr id="3" name="Espaço Reservado para Conteúdo 2"/>
          <p:cNvSpPr>
            <a:spLocks noGrp="1"/>
          </p:cNvSpPr>
          <p:nvPr>
            <p:ph idx="1"/>
          </p:nvPr>
        </p:nvSpPr>
        <p:spPr>
          <a:xfrm>
            <a:off x="508361" y="1265597"/>
            <a:ext cx="11194869" cy="4611189"/>
          </a:xfrm>
        </p:spPr>
        <p:txBody>
          <a:bodyPr>
            <a:noAutofit/>
          </a:bodyPr>
          <a:lstStyle/>
          <a:p>
            <a:pPr marL="0" indent="0" algn="just">
              <a:buNone/>
            </a:pPr>
            <a:r>
              <a:rPr lang="pt-BR" sz="3600" i="1" dirty="0" smtClean="0"/>
              <a:t>CONCEPÇÃO DEMOCRÁTICA-PARTICIPATIVA </a:t>
            </a:r>
          </a:p>
          <a:p>
            <a:pPr marL="0" indent="0" algn="just">
              <a:buNone/>
            </a:pPr>
            <a:endParaRPr lang="pt-BR" sz="3600" i="1" dirty="0"/>
          </a:p>
          <a:p>
            <a:pPr marL="0" indent="0" algn="just">
              <a:buNone/>
            </a:pPr>
            <a:r>
              <a:rPr lang="pt-BR" sz="3600" i="1" dirty="0" smtClean="0"/>
              <a:t>Características </a:t>
            </a:r>
            <a:r>
              <a:rPr lang="pt-BR" sz="3600" i="1" dirty="0"/>
              <a:t>desse modelo: </a:t>
            </a:r>
            <a:endParaRPr lang="pt-BR" sz="3600" i="1" dirty="0" smtClean="0"/>
          </a:p>
          <a:p>
            <a:pPr algn="just">
              <a:buFontTx/>
              <a:buChar char="-"/>
            </a:pPr>
            <a:r>
              <a:rPr lang="pt-BR" sz="3600" i="1" dirty="0" smtClean="0"/>
              <a:t>Definição </a:t>
            </a:r>
            <a:r>
              <a:rPr lang="pt-BR" sz="3600" i="1" dirty="0"/>
              <a:t>explícita de objetos sócio-políticos e pedagógicos da escola, pela equipe escolar. </a:t>
            </a:r>
            <a:endParaRPr lang="pt-BR" sz="3600" i="1" dirty="0" smtClean="0"/>
          </a:p>
          <a:p>
            <a:pPr marL="0" indent="0" algn="just">
              <a:buNone/>
            </a:pPr>
            <a:r>
              <a:rPr lang="pt-BR" sz="3600" i="1" dirty="0" smtClean="0"/>
              <a:t>- </a:t>
            </a:r>
            <a:r>
              <a:rPr lang="pt-BR" sz="3600" i="1" dirty="0"/>
              <a:t>Articulação entre a atividade de direção e a iniciativa e participação das pessoas da escola e das que se relacionam com ela. </a:t>
            </a:r>
            <a:endParaRPr lang="pt-BR" sz="3600" i="1" dirty="0" smtClean="0"/>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2821888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i="1" dirty="0"/>
              <a:t>Organização e gestão da escola: teoria e prática</a:t>
            </a:r>
            <a:endParaRPr lang="pt-BR" sz="3200" b="1" dirty="0"/>
          </a:p>
        </p:txBody>
      </p:sp>
      <p:sp>
        <p:nvSpPr>
          <p:cNvPr id="3" name="Espaço Reservado para Conteúdo 2"/>
          <p:cNvSpPr>
            <a:spLocks noGrp="1"/>
          </p:cNvSpPr>
          <p:nvPr>
            <p:ph idx="1"/>
          </p:nvPr>
        </p:nvSpPr>
        <p:spPr>
          <a:xfrm>
            <a:off x="508361" y="1265597"/>
            <a:ext cx="11194869" cy="4611189"/>
          </a:xfrm>
        </p:spPr>
        <p:txBody>
          <a:bodyPr>
            <a:noAutofit/>
          </a:bodyPr>
          <a:lstStyle/>
          <a:p>
            <a:pPr marL="0" indent="0" algn="just">
              <a:buNone/>
            </a:pPr>
            <a:r>
              <a:rPr lang="pt-BR" sz="3600" i="1" dirty="0" smtClean="0"/>
              <a:t>CONCEPÇÃO DEMOCRÁTICA-PARTICIPATIVA </a:t>
            </a:r>
          </a:p>
          <a:p>
            <a:pPr marL="0" indent="0" algn="just">
              <a:buNone/>
            </a:pPr>
            <a:endParaRPr lang="pt-BR" sz="3600" i="1" dirty="0"/>
          </a:p>
          <a:p>
            <a:pPr marL="0" indent="0" algn="just">
              <a:buNone/>
            </a:pPr>
            <a:r>
              <a:rPr lang="pt-BR" sz="3600" i="1" dirty="0" smtClean="0"/>
              <a:t>Características </a:t>
            </a:r>
            <a:r>
              <a:rPr lang="pt-BR" sz="3600" i="1" dirty="0"/>
              <a:t>desse modelo: </a:t>
            </a:r>
            <a:endParaRPr lang="pt-BR" sz="3600" i="1" dirty="0" smtClean="0"/>
          </a:p>
          <a:p>
            <a:pPr algn="just">
              <a:buFontTx/>
              <a:buChar char="-"/>
            </a:pPr>
            <a:r>
              <a:rPr lang="pt-BR" sz="3600" i="1" dirty="0" smtClean="0"/>
              <a:t> </a:t>
            </a:r>
            <a:r>
              <a:rPr lang="pt-BR" sz="3600" i="1" dirty="0"/>
              <a:t>A gestão é participativa mas espera-se, também, a gestão da participação. </a:t>
            </a:r>
            <a:endParaRPr lang="pt-BR" sz="3600" i="1" dirty="0" smtClean="0"/>
          </a:p>
          <a:p>
            <a:pPr marL="0" indent="0" algn="just">
              <a:buNone/>
            </a:pPr>
            <a:r>
              <a:rPr lang="pt-BR" sz="3600" i="1" dirty="0" smtClean="0"/>
              <a:t>- </a:t>
            </a:r>
            <a:r>
              <a:rPr lang="pt-BR" sz="3600" i="1" dirty="0"/>
              <a:t>Qualificação e competência profissional. - Busca de objetividade no trato das questões da organização e gestão, mediante coleta de informações reais. </a:t>
            </a:r>
            <a:endParaRPr lang="pt-BR" sz="3600" i="1" dirty="0" smtClean="0"/>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2819554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i="1" dirty="0"/>
              <a:t>Organização e gestão da escola: teoria e prática</a:t>
            </a:r>
            <a:endParaRPr lang="pt-BR" sz="3200" b="1" dirty="0"/>
          </a:p>
        </p:txBody>
      </p:sp>
      <p:sp>
        <p:nvSpPr>
          <p:cNvPr id="3" name="Espaço Reservado para Conteúdo 2"/>
          <p:cNvSpPr>
            <a:spLocks noGrp="1"/>
          </p:cNvSpPr>
          <p:nvPr>
            <p:ph idx="1"/>
          </p:nvPr>
        </p:nvSpPr>
        <p:spPr>
          <a:xfrm>
            <a:off x="508361" y="1265597"/>
            <a:ext cx="11194869" cy="4611189"/>
          </a:xfrm>
        </p:spPr>
        <p:txBody>
          <a:bodyPr>
            <a:noAutofit/>
          </a:bodyPr>
          <a:lstStyle/>
          <a:p>
            <a:pPr marL="0" indent="0" algn="just">
              <a:buNone/>
            </a:pPr>
            <a:r>
              <a:rPr lang="pt-BR" sz="3600" i="1" dirty="0" smtClean="0"/>
              <a:t>CONCEPÇÃO DEMOCRÁTICA-PARTICIPATIVA </a:t>
            </a:r>
          </a:p>
          <a:p>
            <a:pPr marL="0" indent="0" algn="just">
              <a:buNone/>
            </a:pPr>
            <a:endParaRPr lang="pt-BR" sz="3600" i="1" dirty="0"/>
          </a:p>
          <a:p>
            <a:pPr marL="0" indent="0" algn="just">
              <a:buNone/>
            </a:pPr>
            <a:r>
              <a:rPr lang="pt-BR" sz="3600" i="1" dirty="0" smtClean="0"/>
              <a:t>Características </a:t>
            </a:r>
            <a:r>
              <a:rPr lang="pt-BR" sz="3600" i="1" dirty="0"/>
              <a:t>desse modelo: </a:t>
            </a:r>
            <a:endParaRPr lang="pt-BR" sz="3600" i="1" dirty="0" smtClean="0"/>
          </a:p>
          <a:p>
            <a:pPr algn="just">
              <a:buFontTx/>
              <a:buChar char="-"/>
            </a:pPr>
            <a:r>
              <a:rPr lang="pt-BR" sz="3600" i="1" dirty="0" smtClean="0"/>
              <a:t>Acompanhamento </a:t>
            </a:r>
            <a:r>
              <a:rPr lang="pt-BR" sz="3600" i="1" dirty="0"/>
              <a:t>e avaliação sistemáticos com finalidade pedagógica: diagnóstico, acompanhamento dos trabalhos, reorientação dos rumos e ações, tomada de </a:t>
            </a:r>
            <a:r>
              <a:rPr lang="pt-BR" sz="3600" i="1" dirty="0" smtClean="0"/>
              <a:t>decisões</a:t>
            </a:r>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3219161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i="1" dirty="0"/>
              <a:t>Organização e gestão da escola: teoria e prática</a:t>
            </a:r>
            <a:endParaRPr lang="pt-BR" sz="3200" b="1" dirty="0"/>
          </a:p>
        </p:txBody>
      </p:sp>
      <p:sp>
        <p:nvSpPr>
          <p:cNvPr id="3" name="Espaço Reservado para Conteúdo 2"/>
          <p:cNvSpPr>
            <a:spLocks noGrp="1"/>
          </p:cNvSpPr>
          <p:nvPr>
            <p:ph idx="1"/>
          </p:nvPr>
        </p:nvSpPr>
        <p:spPr>
          <a:xfrm>
            <a:off x="508361" y="1265597"/>
            <a:ext cx="11194869" cy="4611189"/>
          </a:xfrm>
        </p:spPr>
        <p:txBody>
          <a:bodyPr>
            <a:noAutofit/>
          </a:bodyPr>
          <a:lstStyle/>
          <a:p>
            <a:pPr marL="0" indent="0" algn="just">
              <a:buNone/>
            </a:pPr>
            <a:r>
              <a:rPr lang="pt-BR" sz="3600" i="1" dirty="0" smtClean="0"/>
              <a:t>CONCEPÇÃO DEMOCRÁTICA-PARTICIPATIVA </a:t>
            </a:r>
          </a:p>
          <a:p>
            <a:pPr marL="0" indent="0" algn="just">
              <a:buNone/>
            </a:pPr>
            <a:endParaRPr lang="pt-BR" sz="3600" i="1" dirty="0"/>
          </a:p>
          <a:p>
            <a:pPr marL="0" indent="0" algn="just">
              <a:buNone/>
            </a:pPr>
            <a:r>
              <a:rPr lang="pt-BR" sz="3600" i="1" dirty="0" smtClean="0"/>
              <a:t>Características </a:t>
            </a:r>
            <a:r>
              <a:rPr lang="pt-BR" sz="3600" i="1" dirty="0"/>
              <a:t>desse modelo: </a:t>
            </a:r>
            <a:endParaRPr lang="pt-BR" sz="3600" i="1" dirty="0" smtClean="0"/>
          </a:p>
          <a:p>
            <a:pPr algn="just">
              <a:buFontTx/>
              <a:buChar char="-"/>
            </a:pPr>
            <a:r>
              <a:rPr lang="pt-BR" sz="3600" i="1" dirty="0" smtClean="0"/>
              <a:t>Todos </a:t>
            </a:r>
            <a:r>
              <a:rPr lang="pt-BR" sz="3600" i="1" dirty="0"/>
              <a:t>dirigem e são dirigidos, todos avaliam e são avaliados. Atualmente, o modelo democrático-participativo tem sido influenciado por uma corrente teórica que compreende a organização escolar como cultura.</a:t>
            </a:r>
            <a:endParaRPr lang="pt-BR" sz="3600" i="1" dirty="0" smtClean="0"/>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901995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i="1" dirty="0"/>
              <a:t>Organização e gestão da escola: teoria e prática</a:t>
            </a:r>
            <a:endParaRPr lang="pt-BR" sz="3200" b="1" dirty="0"/>
          </a:p>
        </p:txBody>
      </p:sp>
      <p:sp>
        <p:nvSpPr>
          <p:cNvPr id="3" name="Espaço Reservado para Conteúdo 2"/>
          <p:cNvSpPr>
            <a:spLocks noGrp="1"/>
          </p:cNvSpPr>
          <p:nvPr>
            <p:ph idx="1"/>
          </p:nvPr>
        </p:nvSpPr>
        <p:spPr>
          <a:xfrm>
            <a:off x="508361" y="1265597"/>
            <a:ext cx="11194869" cy="4611189"/>
          </a:xfrm>
        </p:spPr>
        <p:txBody>
          <a:bodyPr>
            <a:noAutofit/>
          </a:bodyPr>
          <a:lstStyle/>
          <a:p>
            <a:pPr marL="0" indent="0" algn="just">
              <a:buNone/>
            </a:pPr>
            <a:r>
              <a:rPr lang="pt-BR" sz="3600" i="1" dirty="0"/>
              <a:t>Conselho de Escola </a:t>
            </a:r>
            <a:r>
              <a:rPr lang="pt-BR" sz="3600" i="1" dirty="0" smtClean="0"/>
              <a:t>...“</a:t>
            </a:r>
            <a:r>
              <a:rPr lang="pt-BR" sz="3600" i="1" dirty="0"/>
              <a:t>colegiado” </a:t>
            </a:r>
            <a:endParaRPr lang="pt-BR" sz="3600" i="1" dirty="0" smtClean="0"/>
          </a:p>
          <a:p>
            <a:pPr marL="0" indent="0" algn="just">
              <a:buNone/>
            </a:pPr>
            <a:endParaRPr lang="pt-BR" sz="3600" i="1" dirty="0"/>
          </a:p>
          <a:p>
            <a:pPr marL="0" indent="0" algn="just">
              <a:buNone/>
            </a:pPr>
            <a:r>
              <a:rPr lang="pt-BR" sz="3600" i="1" dirty="0" smtClean="0"/>
              <a:t>Os diversos papeis:</a:t>
            </a:r>
          </a:p>
          <a:p>
            <a:pPr marL="0" indent="0" algn="just">
              <a:buNone/>
            </a:pPr>
            <a:r>
              <a:rPr lang="pt-BR" sz="3600" i="1" dirty="0"/>
              <a:t>O diretor coordena, organiza e gerencia todas as atividades da escola, auxiliado pelos demais componentes do corpo de especialistas e técnicos-administrativos</a:t>
            </a:r>
            <a:endParaRPr lang="pt-BR" sz="3600" i="1" dirty="0" smtClean="0"/>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3414490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i="1" dirty="0"/>
              <a:t>Organização e gestão da escola: teoria e prática</a:t>
            </a:r>
            <a:endParaRPr lang="pt-BR" sz="3200" b="1" dirty="0"/>
          </a:p>
        </p:txBody>
      </p:sp>
      <p:sp>
        <p:nvSpPr>
          <p:cNvPr id="3" name="Espaço Reservado para Conteúdo 2"/>
          <p:cNvSpPr>
            <a:spLocks noGrp="1"/>
          </p:cNvSpPr>
          <p:nvPr>
            <p:ph idx="1"/>
          </p:nvPr>
        </p:nvSpPr>
        <p:spPr>
          <a:xfrm>
            <a:off x="508361" y="1265597"/>
            <a:ext cx="11194869" cy="4611189"/>
          </a:xfrm>
        </p:spPr>
        <p:txBody>
          <a:bodyPr>
            <a:noAutofit/>
          </a:bodyPr>
          <a:lstStyle/>
          <a:p>
            <a:pPr marL="0" indent="0" algn="just">
              <a:buNone/>
            </a:pPr>
            <a:r>
              <a:rPr lang="pt-BR" sz="3600" i="1" dirty="0"/>
              <a:t>Conselho de Escola </a:t>
            </a:r>
            <a:r>
              <a:rPr lang="pt-BR" sz="3600" i="1" dirty="0" smtClean="0"/>
              <a:t>...“</a:t>
            </a:r>
            <a:r>
              <a:rPr lang="pt-BR" sz="3600" i="1" dirty="0"/>
              <a:t>colegiado” </a:t>
            </a:r>
            <a:endParaRPr lang="pt-BR" sz="3600" i="1" dirty="0" smtClean="0"/>
          </a:p>
          <a:p>
            <a:pPr marL="0" indent="0" algn="just">
              <a:buNone/>
            </a:pPr>
            <a:endParaRPr lang="pt-BR" sz="3600" i="1" dirty="0"/>
          </a:p>
          <a:p>
            <a:pPr marL="0" indent="0" algn="just">
              <a:buNone/>
            </a:pPr>
            <a:r>
              <a:rPr lang="pt-BR" sz="3600" i="1" dirty="0" smtClean="0"/>
              <a:t>Os diversos papeis:</a:t>
            </a:r>
          </a:p>
          <a:p>
            <a:pPr marL="0" indent="0" algn="just">
              <a:buNone/>
            </a:pPr>
            <a:r>
              <a:rPr lang="pt-BR" sz="3600" i="1" dirty="0"/>
              <a:t>O assistente de diretor desempenha as mesmas funções na condição de substituto eventual do diretor. </a:t>
            </a:r>
            <a:endParaRPr lang="pt-BR" sz="3600" i="1" dirty="0" smtClean="0"/>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1697496532"/>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i="1" dirty="0"/>
              <a:t>Organização e gestão da escola: teoria e prática</a:t>
            </a:r>
            <a:endParaRPr lang="pt-BR" sz="3200" b="1" dirty="0"/>
          </a:p>
        </p:txBody>
      </p:sp>
      <p:sp>
        <p:nvSpPr>
          <p:cNvPr id="3" name="Espaço Reservado para Conteúdo 2"/>
          <p:cNvSpPr>
            <a:spLocks noGrp="1"/>
          </p:cNvSpPr>
          <p:nvPr>
            <p:ph idx="1"/>
          </p:nvPr>
        </p:nvSpPr>
        <p:spPr>
          <a:xfrm>
            <a:off x="508361" y="1265597"/>
            <a:ext cx="11194869" cy="4611189"/>
          </a:xfrm>
        </p:spPr>
        <p:txBody>
          <a:bodyPr>
            <a:noAutofit/>
          </a:bodyPr>
          <a:lstStyle/>
          <a:p>
            <a:pPr marL="0" indent="0" algn="just">
              <a:buNone/>
            </a:pPr>
            <a:r>
              <a:rPr lang="pt-BR" sz="3600" i="1" dirty="0"/>
              <a:t>Conselho de Escola </a:t>
            </a:r>
            <a:r>
              <a:rPr lang="pt-BR" sz="3600" i="1" dirty="0" smtClean="0"/>
              <a:t>...“</a:t>
            </a:r>
            <a:r>
              <a:rPr lang="pt-BR" sz="3600" i="1" dirty="0"/>
              <a:t>colegiado” </a:t>
            </a:r>
            <a:endParaRPr lang="pt-BR" sz="3600" i="1" dirty="0" smtClean="0"/>
          </a:p>
          <a:p>
            <a:pPr marL="0" indent="0" algn="just">
              <a:buNone/>
            </a:pPr>
            <a:endParaRPr lang="pt-BR" sz="3600" i="1" dirty="0"/>
          </a:p>
          <a:p>
            <a:pPr marL="0" indent="0" algn="just">
              <a:buNone/>
            </a:pPr>
            <a:r>
              <a:rPr lang="pt-BR" sz="3600" i="1" dirty="0" smtClean="0"/>
              <a:t>Os diversos papeis:</a:t>
            </a:r>
          </a:p>
          <a:p>
            <a:pPr marL="0" indent="0" algn="just">
              <a:buNone/>
            </a:pPr>
            <a:r>
              <a:rPr lang="pt-BR" sz="3600" i="1" dirty="0" smtClean="0"/>
              <a:t>O </a:t>
            </a:r>
            <a:r>
              <a:rPr lang="pt-BR" sz="3600" i="1" dirty="0"/>
              <a:t>setor técnico-administrativo responde pelas </a:t>
            </a:r>
            <a:r>
              <a:rPr lang="pt-BR" sz="3600" i="1" dirty="0" smtClean="0"/>
              <a:t>atividades meio </a:t>
            </a:r>
            <a:r>
              <a:rPr lang="pt-BR" sz="3600" i="1" dirty="0"/>
              <a:t>que asseguram o atendimento dos objetivos e funções da escola. </a:t>
            </a:r>
            <a:endParaRPr lang="pt-BR" sz="3600" i="1" dirty="0" smtClean="0"/>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2149145248"/>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i="1" dirty="0"/>
              <a:t>Organização e gestão da escola: teoria e prática</a:t>
            </a:r>
            <a:endParaRPr lang="pt-BR" sz="3200" b="1" dirty="0"/>
          </a:p>
        </p:txBody>
      </p:sp>
      <p:sp>
        <p:nvSpPr>
          <p:cNvPr id="3" name="Espaço Reservado para Conteúdo 2"/>
          <p:cNvSpPr>
            <a:spLocks noGrp="1"/>
          </p:cNvSpPr>
          <p:nvPr>
            <p:ph idx="1"/>
          </p:nvPr>
        </p:nvSpPr>
        <p:spPr>
          <a:xfrm>
            <a:off x="508361" y="1265597"/>
            <a:ext cx="11194869" cy="4611189"/>
          </a:xfrm>
        </p:spPr>
        <p:txBody>
          <a:bodyPr>
            <a:noAutofit/>
          </a:bodyPr>
          <a:lstStyle/>
          <a:p>
            <a:pPr marL="0" indent="0" algn="just">
              <a:buNone/>
            </a:pPr>
            <a:r>
              <a:rPr lang="pt-BR" sz="3600" i="1" dirty="0"/>
              <a:t>Conselho de Escola </a:t>
            </a:r>
            <a:r>
              <a:rPr lang="pt-BR" sz="3600" i="1" dirty="0" smtClean="0"/>
              <a:t>...“</a:t>
            </a:r>
            <a:r>
              <a:rPr lang="pt-BR" sz="3600" i="1" dirty="0"/>
              <a:t>colegiado” </a:t>
            </a:r>
            <a:endParaRPr lang="pt-BR" sz="3600" i="1" dirty="0" smtClean="0"/>
          </a:p>
          <a:p>
            <a:pPr marL="0" indent="0" algn="just">
              <a:buNone/>
            </a:pPr>
            <a:endParaRPr lang="pt-BR" sz="3600" i="1" dirty="0"/>
          </a:p>
          <a:p>
            <a:pPr marL="0" indent="0" algn="just">
              <a:buNone/>
            </a:pPr>
            <a:r>
              <a:rPr lang="pt-BR" sz="3600" i="1" dirty="0" smtClean="0"/>
              <a:t>Os diversos papeis:</a:t>
            </a:r>
          </a:p>
          <a:p>
            <a:pPr marL="0" indent="0" algn="just">
              <a:buNone/>
            </a:pPr>
            <a:r>
              <a:rPr lang="pt-BR" sz="3600" i="1" dirty="0" smtClean="0"/>
              <a:t>A </a:t>
            </a:r>
            <a:r>
              <a:rPr lang="pt-BR" sz="3600" i="1" dirty="0"/>
              <a:t>Secretaria Escolar cuida da documentação, escrituração e correspondência da escola, dos docentes, demais funcionários e dos alunos. Responde também pelo atendimento ao público.</a:t>
            </a:r>
            <a:endParaRPr lang="pt-BR" sz="3600" i="1" dirty="0" smtClean="0"/>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394432377"/>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i="1" dirty="0"/>
              <a:t>Organização e gestão da escola: teoria e prática</a:t>
            </a:r>
            <a:endParaRPr lang="pt-BR" sz="3200" b="1" dirty="0"/>
          </a:p>
        </p:txBody>
      </p:sp>
      <p:sp>
        <p:nvSpPr>
          <p:cNvPr id="3" name="Espaço Reservado para Conteúdo 2"/>
          <p:cNvSpPr>
            <a:spLocks noGrp="1"/>
          </p:cNvSpPr>
          <p:nvPr>
            <p:ph idx="1"/>
          </p:nvPr>
        </p:nvSpPr>
        <p:spPr>
          <a:xfrm>
            <a:off x="508361" y="1265597"/>
            <a:ext cx="11194869" cy="4611189"/>
          </a:xfrm>
        </p:spPr>
        <p:txBody>
          <a:bodyPr>
            <a:noAutofit/>
          </a:bodyPr>
          <a:lstStyle/>
          <a:p>
            <a:pPr marL="0" indent="0" algn="just">
              <a:buNone/>
            </a:pPr>
            <a:r>
              <a:rPr lang="pt-BR" sz="3600" i="1" dirty="0"/>
              <a:t>Conselho de Escola </a:t>
            </a:r>
            <a:r>
              <a:rPr lang="pt-BR" sz="3600" i="1" dirty="0" smtClean="0"/>
              <a:t>...“</a:t>
            </a:r>
            <a:r>
              <a:rPr lang="pt-BR" sz="3600" i="1" dirty="0"/>
              <a:t>colegiado” </a:t>
            </a:r>
            <a:endParaRPr lang="pt-BR" sz="3600" i="1" dirty="0" smtClean="0"/>
          </a:p>
          <a:p>
            <a:pPr marL="0" indent="0" algn="just">
              <a:buNone/>
            </a:pPr>
            <a:endParaRPr lang="pt-BR" sz="3600" i="1" dirty="0"/>
          </a:p>
          <a:p>
            <a:pPr marL="0" indent="0" algn="just">
              <a:buNone/>
            </a:pPr>
            <a:r>
              <a:rPr lang="pt-BR" sz="3600" i="1" dirty="0" smtClean="0"/>
              <a:t>Os diversos papeis:</a:t>
            </a:r>
          </a:p>
          <a:p>
            <a:pPr marL="0" indent="0" algn="just">
              <a:buNone/>
            </a:pPr>
            <a:r>
              <a:rPr lang="pt-BR" sz="3600" i="1" dirty="0"/>
              <a:t>Zeladoria, responsável pelos serventes, cuida da manutenção, conservação e limpeza do prédio; </a:t>
            </a:r>
            <a:r>
              <a:rPr lang="pt-BR" sz="3600" i="1" dirty="0" smtClean="0"/>
              <a:t>guarda </a:t>
            </a:r>
            <a:r>
              <a:rPr lang="pt-BR" sz="3600" i="1" dirty="0"/>
              <a:t>das dependências, instalações e equipamentos; </a:t>
            </a:r>
            <a:r>
              <a:rPr lang="pt-BR" sz="3600" i="1" dirty="0" smtClean="0"/>
              <a:t>cozinha </a:t>
            </a:r>
            <a:r>
              <a:rPr lang="pt-BR" sz="3600" i="1" dirty="0"/>
              <a:t>e </a:t>
            </a:r>
            <a:r>
              <a:rPr lang="pt-BR" sz="3600" i="1" dirty="0" smtClean="0"/>
              <a:t> </a:t>
            </a:r>
            <a:r>
              <a:rPr lang="pt-BR" sz="3600" i="1" dirty="0"/>
              <a:t>preparação e distribuição da merenda escolar; </a:t>
            </a:r>
            <a:r>
              <a:rPr lang="pt-BR" sz="3600" i="1" dirty="0" smtClean="0"/>
              <a:t>execução </a:t>
            </a:r>
            <a:r>
              <a:rPr lang="pt-BR" sz="3600" i="1" dirty="0"/>
              <a:t>de pequenos consertos e outros serviços rotineiros da escola. </a:t>
            </a:r>
            <a:endParaRPr lang="pt-BR" sz="3600" i="1" dirty="0" smtClean="0"/>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2588779827"/>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i="1" dirty="0"/>
              <a:t>Organização e gestão da escola: teoria e prática</a:t>
            </a:r>
            <a:endParaRPr lang="pt-BR" sz="3200" b="1" dirty="0"/>
          </a:p>
        </p:txBody>
      </p:sp>
      <p:sp>
        <p:nvSpPr>
          <p:cNvPr id="3" name="Espaço Reservado para Conteúdo 2"/>
          <p:cNvSpPr>
            <a:spLocks noGrp="1"/>
          </p:cNvSpPr>
          <p:nvPr>
            <p:ph idx="1"/>
          </p:nvPr>
        </p:nvSpPr>
        <p:spPr>
          <a:xfrm>
            <a:off x="508361" y="1265597"/>
            <a:ext cx="11496405" cy="4611189"/>
          </a:xfrm>
        </p:spPr>
        <p:txBody>
          <a:bodyPr>
            <a:noAutofit/>
          </a:bodyPr>
          <a:lstStyle/>
          <a:p>
            <a:pPr marL="0" indent="0" algn="just">
              <a:buNone/>
            </a:pPr>
            <a:r>
              <a:rPr lang="pt-BR" sz="3600" i="1" dirty="0"/>
              <a:t>Conselho de Escola </a:t>
            </a:r>
            <a:r>
              <a:rPr lang="pt-BR" sz="3600" i="1" dirty="0" smtClean="0"/>
              <a:t>...“</a:t>
            </a:r>
            <a:r>
              <a:rPr lang="pt-BR" sz="3600" i="1" dirty="0"/>
              <a:t>colegiado” </a:t>
            </a:r>
            <a:endParaRPr lang="pt-BR" sz="3600" i="1" dirty="0" smtClean="0"/>
          </a:p>
          <a:p>
            <a:pPr marL="0" indent="0" algn="just">
              <a:buNone/>
            </a:pPr>
            <a:endParaRPr lang="pt-BR" sz="3600" i="1" dirty="0"/>
          </a:p>
          <a:p>
            <a:pPr marL="0" indent="0" algn="just">
              <a:buNone/>
            </a:pPr>
            <a:r>
              <a:rPr lang="pt-BR" sz="3600" i="1" dirty="0" smtClean="0"/>
              <a:t>Os diversos papeis:</a:t>
            </a:r>
          </a:p>
          <a:p>
            <a:pPr marL="0" indent="0" algn="just">
              <a:buNone/>
            </a:pPr>
            <a:r>
              <a:rPr lang="pt-BR" sz="3600" i="1" dirty="0" smtClean="0"/>
              <a:t>Vigilância - acompanhamento </a:t>
            </a:r>
            <a:r>
              <a:rPr lang="pt-BR" sz="3600" i="1" dirty="0"/>
              <a:t>dos alunos </a:t>
            </a:r>
            <a:r>
              <a:rPr lang="pt-BR" sz="3600" i="1" dirty="0" smtClean="0"/>
              <a:t>nas </a:t>
            </a:r>
            <a:r>
              <a:rPr lang="pt-BR" sz="3600" i="1" dirty="0"/>
              <a:t>dependências do edifício, menos na sala de aula, </a:t>
            </a:r>
            <a:r>
              <a:rPr lang="pt-BR" sz="3600" i="1" dirty="0" smtClean="0"/>
              <a:t>orientando normas </a:t>
            </a:r>
            <a:r>
              <a:rPr lang="pt-BR" sz="3600" i="1" dirty="0"/>
              <a:t>disciplinares, </a:t>
            </a:r>
            <a:r>
              <a:rPr lang="pt-BR" sz="3600" i="1" dirty="0" err="1" smtClean="0"/>
              <a:t>atendende</a:t>
            </a:r>
            <a:r>
              <a:rPr lang="pt-BR" sz="3600" i="1" dirty="0" smtClean="0"/>
              <a:t> </a:t>
            </a:r>
            <a:r>
              <a:rPr lang="pt-BR" sz="3600" i="1" dirty="0"/>
              <a:t>em caso de acidente ou enfermidade, </a:t>
            </a:r>
            <a:r>
              <a:rPr lang="pt-BR" sz="3600" i="1" dirty="0" smtClean="0"/>
              <a:t>atendimento </a:t>
            </a:r>
            <a:r>
              <a:rPr lang="pt-BR" sz="3600" i="1" dirty="0"/>
              <a:t>às solicitações dos </a:t>
            </a:r>
            <a:r>
              <a:rPr lang="pt-BR" sz="3600" i="1" dirty="0" err="1" smtClean="0"/>
              <a:t>prof</a:t>
            </a:r>
            <a:r>
              <a:rPr lang="pt-BR" sz="3600" i="1" dirty="0" smtClean="0"/>
              <a:t> </a:t>
            </a:r>
            <a:r>
              <a:rPr lang="pt-BR" sz="3600" i="1" dirty="0"/>
              <a:t>quanto a material escolar, assistência e encaminhamento de alunos. </a:t>
            </a:r>
            <a:endParaRPr lang="pt-BR" sz="3600" i="1" dirty="0" smtClean="0"/>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32543624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b="1" dirty="0"/>
              <a:t>O coordenador pedagógico e o atendimento à </a:t>
            </a:r>
            <a:r>
              <a:rPr lang="pt-BR" sz="3200" b="1" dirty="0" smtClean="0"/>
              <a:t>diversidade</a:t>
            </a:r>
            <a:endParaRPr lang="pt-BR" sz="3200" b="1" dirty="0"/>
          </a:p>
        </p:txBody>
      </p:sp>
      <p:sp>
        <p:nvSpPr>
          <p:cNvPr id="3" name="Espaço Reservado para Conteúdo 2"/>
          <p:cNvSpPr>
            <a:spLocks noGrp="1"/>
          </p:cNvSpPr>
          <p:nvPr>
            <p:ph idx="1"/>
          </p:nvPr>
        </p:nvSpPr>
        <p:spPr>
          <a:xfrm>
            <a:off x="627017" y="1423851"/>
            <a:ext cx="11194869" cy="4611189"/>
          </a:xfrm>
        </p:spPr>
        <p:txBody>
          <a:bodyPr>
            <a:normAutofit/>
          </a:bodyPr>
          <a:lstStyle/>
          <a:p>
            <a:pPr marL="0" indent="0" algn="ctr">
              <a:buNone/>
            </a:pPr>
            <a:r>
              <a:rPr lang="pt-BR" sz="3600" dirty="0"/>
              <a:t>"Os saberes necessários ao coordenador pedagógico de educação infantil" </a:t>
            </a:r>
            <a:endParaRPr lang="pt-BR" sz="3600" dirty="0" smtClean="0"/>
          </a:p>
          <a:p>
            <a:pPr marL="0" indent="0" algn="ctr">
              <a:buNone/>
            </a:pPr>
            <a:endParaRPr lang="pt-BR" sz="3600" dirty="0" smtClean="0"/>
          </a:p>
          <a:p>
            <a:pPr marL="0" indent="0" algn="just">
              <a:buNone/>
            </a:pPr>
            <a:r>
              <a:rPr lang="pt-BR" sz="3600" dirty="0" smtClean="0"/>
              <a:t>Os constantes desafios </a:t>
            </a:r>
            <a:r>
              <a:rPr lang="pt-BR" sz="3600" dirty="0"/>
              <a:t>e perspectivas de </a:t>
            </a:r>
            <a:r>
              <a:rPr lang="pt-BR" sz="3600" dirty="0" smtClean="0"/>
              <a:t>trabalho, </a:t>
            </a:r>
            <a:r>
              <a:rPr lang="pt-BR" sz="3600" dirty="0"/>
              <a:t>incidindo na necessidade da formação inicial e continuada dos coordenadores </a:t>
            </a:r>
            <a:r>
              <a:rPr lang="pt-BR" sz="3600" dirty="0" smtClean="0"/>
              <a:t>pedagógicos, e os processos </a:t>
            </a:r>
            <a:r>
              <a:rPr lang="pt-BR" sz="3600" dirty="0"/>
              <a:t>formativos que eles propiciam aos educadores. </a:t>
            </a:r>
            <a:endParaRPr lang="pt-BR" sz="3600" dirty="0" smtClean="0"/>
          </a:p>
          <a:p>
            <a:pPr marL="0" indent="0" algn="just">
              <a:buNone/>
            </a:pPr>
            <a:endParaRPr lang="pt-BR" sz="3600" dirty="0"/>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4145892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i="1" dirty="0"/>
              <a:t>Organização e gestão da escola: teoria e prática</a:t>
            </a:r>
            <a:endParaRPr lang="pt-BR" sz="3200" b="1" dirty="0"/>
          </a:p>
        </p:txBody>
      </p:sp>
      <p:sp>
        <p:nvSpPr>
          <p:cNvPr id="3" name="Espaço Reservado para Conteúdo 2"/>
          <p:cNvSpPr>
            <a:spLocks noGrp="1"/>
          </p:cNvSpPr>
          <p:nvPr>
            <p:ph idx="1"/>
          </p:nvPr>
        </p:nvSpPr>
        <p:spPr>
          <a:xfrm>
            <a:off x="508361" y="1265597"/>
            <a:ext cx="11496405" cy="4611189"/>
          </a:xfrm>
        </p:spPr>
        <p:txBody>
          <a:bodyPr>
            <a:noAutofit/>
          </a:bodyPr>
          <a:lstStyle/>
          <a:p>
            <a:pPr marL="0" indent="0" algn="just">
              <a:buNone/>
            </a:pPr>
            <a:r>
              <a:rPr lang="pt-BR" sz="3600" i="1" dirty="0"/>
              <a:t>Conselho de Escola </a:t>
            </a:r>
            <a:r>
              <a:rPr lang="pt-BR" sz="3600" i="1" dirty="0" smtClean="0"/>
              <a:t>...“</a:t>
            </a:r>
            <a:r>
              <a:rPr lang="pt-BR" sz="3600" i="1" dirty="0"/>
              <a:t>colegiado” </a:t>
            </a:r>
            <a:endParaRPr lang="pt-BR" sz="3600" i="1" dirty="0" smtClean="0"/>
          </a:p>
          <a:p>
            <a:pPr marL="0" indent="0" algn="just">
              <a:buNone/>
            </a:pPr>
            <a:endParaRPr lang="pt-BR" sz="3600" i="1" dirty="0"/>
          </a:p>
          <a:p>
            <a:pPr marL="0" indent="0" algn="just">
              <a:buNone/>
            </a:pPr>
            <a:r>
              <a:rPr lang="pt-BR" sz="3600" i="1" dirty="0" smtClean="0"/>
              <a:t>Os diversos papeis:</a:t>
            </a:r>
          </a:p>
          <a:p>
            <a:pPr marL="0" indent="0" algn="just">
              <a:buNone/>
            </a:pPr>
            <a:r>
              <a:rPr lang="pt-BR" sz="3600" i="1" dirty="0" smtClean="0"/>
              <a:t>Serviço </a:t>
            </a:r>
            <a:r>
              <a:rPr lang="pt-BR" sz="3600" i="1" dirty="0"/>
              <a:t>de </a:t>
            </a:r>
            <a:r>
              <a:rPr lang="pt-BR" sz="3600" i="1" dirty="0" err="1" smtClean="0"/>
              <a:t>Multimeios</a:t>
            </a:r>
            <a:r>
              <a:rPr lang="pt-BR" sz="3600" i="1" dirty="0" smtClean="0"/>
              <a:t>:  </a:t>
            </a:r>
            <a:r>
              <a:rPr lang="pt-BR" sz="3600" i="1" dirty="0"/>
              <a:t>biblioteca, </a:t>
            </a:r>
            <a:r>
              <a:rPr lang="pt-BR" sz="3600" i="1" dirty="0" smtClean="0"/>
              <a:t>laboratórios</a:t>
            </a:r>
            <a:r>
              <a:rPr lang="pt-BR" sz="3600" i="1" dirty="0"/>
              <a:t>, </a:t>
            </a:r>
            <a:r>
              <a:rPr lang="pt-BR" sz="3600" i="1" dirty="0" smtClean="0"/>
              <a:t>equipamentos </a:t>
            </a:r>
            <a:r>
              <a:rPr lang="pt-BR" sz="3600" i="1" dirty="0"/>
              <a:t>audiovisuais, </a:t>
            </a:r>
            <a:r>
              <a:rPr lang="pt-BR" sz="3600" i="1" dirty="0" smtClean="0"/>
              <a:t>videoteca ETC. </a:t>
            </a:r>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746363967"/>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i="1" dirty="0"/>
              <a:t>Organização e gestão da escola: teoria e prática</a:t>
            </a:r>
            <a:endParaRPr lang="pt-BR" sz="3200" b="1" dirty="0"/>
          </a:p>
        </p:txBody>
      </p:sp>
      <p:sp>
        <p:nvSpPr>
          <p:cNvPr id="3" name="Espaço Reservado para Conteúdo 2"/>
          <p:cNvSpPr>
            <a:spLocks noGrp="1"/>
          </p:cNvSpPr>
          <p:nvPr>
            <p:ph idx="1"/>
          </p:nvPr>
        </p:nvSpPr>
        <p:spPr>
          <a:xfrm>
            <a:off x="508361" y="1265597"/>
            <a:ext cx="11496405" cy="4611189"/>
          </a:xfrm>
        </p:spPr>
        <p:txBody>
          <a:bodyPr>
            <a:noAutofit/>
          </a:bodyPr>
          <a:lstStyle/>
          <a:p>
            <a:pPr marL="0" indent="0" algn="just">
              <a:buNone/>
            </a:pPr>
            <a:r>
              <a:rPr lang="pt-BR" sz="3600" i="1" dirty="0"/>
              <a:t>Conselho de Escola </a:t>
            </a:r>
            <a:r>
              <a:rPr lang="pt-BR" sz="3600" i="1" dirty="0" smtClean="0"/>
              <a:t>...“</a:t>
            </a:r>
            <a:r>
              <a:rPr lang="pt-BR" sz="3600" i="1" dirty="0"/>
              <a:t>colegiado” </a:t>
            </a:r>
            <a:endParaRPr lang="pt-BR" sz="3600" i="1" dirty="0" smtClean="0"/>
          </a:p>
          <a:p>
            <a:pPr marL="0" indent="0" algn="just">
              <a:buNone/>
            </a:pPr>
            <a:endParaRPr lang="pt-BR" sz="3600" i="1" dirty="0"/>
          </a:p>
          <a:p>
            <a:pPr marL="0" indent="0" algn="just">
              <a:buNone/>
            </a:pPr>
            <a:r>
              <a:rPr lang="pt-BR" sz="3600" i="1" dirty="0" smtClean="0"/>
              <a:t>Os diversos papeis:</a:t>
            </a:r>
          </a:p>
          <a:p>
            <a:pPr marL="0" indent="0" algn="just">
              <a:buNone/>
            </a:pPr>
            <a:r>
              <a:rPr lang="pt-BR" sz="3600" i="1" dirty="0" smtClean="0"/>
              <a:t>O </a:t>
            </a:r>
            <a:r>
              <a:rPr lang="pt-BR" sz="3600" i="1" dirty="0"/>
              <a:t>setor </a:t>
            </a:r>
            <a:r>
              <a:rPr lang="pt-BR" sz="3600" i="1" dirty="0" smtClean="0"/>
              <a:t>pedagógico: </a:t>
            </a:r>
            <a:r>
              <a:rPr lang="pt-BR" sz="3600" i="1" dirty="0"/>
              <a:t>atividades de coordenação pedagógica e orientação educacional</a:t>
            </a:r>
            <a:endParaRPr lang="pt-BR" sz="3600" i="1" dirty="0" smtClean="0"/>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3890566003"/>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i="1" dirty="0"/>
              <a:t>Organização e gestão da escola: teoria e prática</a:t>
            </a:r>
            <a:endParaRPr lang="pt-BR" sz="3200" b="1" dirty="0"/>
          </a:p>
        </p:txBody>
      </p:sp>
      <p:sp>
        <p:nvSpPr>
          <p:cNvPr id="3" name="Espaço Reservado para Conteúdo 2"/>
          <p:cNvSpPr>
            <a:spLocks noGrp="1"/>
          </p:cNvSpPr>
          <p:nvPr>
            <p:ph idx="1"/>
          </p:nvPr>
        </p:nvSpPr>
        <p:spPr>
          <a:xfrm>
            <a:off x="508361" y="1265597"/>
            <a:ext cx="11496405" cy="4611189"/>
          </a:xfrm>
        </p:spPr>
        <p:txBody>
          <a:bodyPr>
            <a:noAutofit/>
          </a:bodyPr>
          <a:lstStyle/>
          <a:p>
            <a:pPr marL="0" indent="0" algn="just">
              <a:buNone/>
            </a:pPr>
            <a:r>
              <a:rPr lang="pt-BR" sz="3600" i="1" dirty="0"/>
              <a:t>Conselho de Escola </a:t>
            </a:r>
            <a:r>
              <a:rPr lang="pt-BR" sz="3600" i="1" dirty="0" smtClean="0"/>
              <a:t>...“</a:t>
            </a:r>
            <a:r>
              <a:rPr lang="pt-BR" sz="3600" i="1" dirty="0"/>
              <a:t>colegiado” </a:t>
            </a:r>
            <a:endParaRPr lang="pt-BR" sz="3600" i="1" dirty="0" smtClean="0"/>
          </a:p>
          <a:p>
            <a:pPr marL="0" indent="0" algn="just">
              <a:buNone/>
            </a:pPr>
            <a:endParaRPr lang="pt-BR" sz="3600" i="1" dirty="0"/>
          </a:p>
          <a:p>
            <a:pPr marL="0" indent="0" algn="just">
              <a:buNone/>
            </a:pPr>
            <a:r>
              <a:rPr lang="pt-BR" sz="3600" i="1" dirty="0" smtClean="0"/>
              <a:t>Os diversos papeis:</a:t>
            </a:r>
          </a:p>
          <a:p>
            <a:pPr marL="0" indent="0" algn="just">
              <a:buNone/>
            </a:pPr>
            <a:r>
              <a:rPr lang="pt-BR" dirty="0"/>
              <a:t>O Conselho de Classe ou Série </a:t>
            </a:r>
            <a:endParaRPr lang="pt-BR" dirty="0" smtClean="0"/>
          </a:p>
          <a:p>
            <a:pPr marL="0" indent="0" algn="just">
              <a:buNone/>
            </a:pPr>
            <a:r>
              <a:rPr lang="pt-BR" dirty="0"/>
              <a:t>Instituições Auxiliares tais como: a </a:t>
            </a:r>
            <a:r>
              <a:rPr lang="pt-BR" dirty="0" smtClean="0"/>
              <a:t>APM, </a:t>
            </a:r>
            <a:r>
              <a:rPr lang="pt-BR" dirty="0"/>
              <a:t>o Grêmio Estudantil e outras como Caixa Escolar, vinculadas ao Conselho de Escola </a:t>
            </a:r>
            <a:endParaRPr lang="pt-BR" sz="3600" i="1" dirty="0" smtClean="0"/>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964751268"/>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i="1" dirty="0"/>
              <a:t>Organização e gestão da escola: teoria e prática</a:t>
            </a:r>
            <a:endParaRPr lang="pt-BR" sz="3200" b="1" dirty="0"/>
          </a:p>
        </p:txBody>
      </p:sp>
      <p:sp>
        <p:nvSpPr>
          <p:cNvPr id="3" name="Espaço Reservado para Conteúdo 2"/>
          <p:cNvSpPr>
            <a:spLocks noGrp="1"/>
          </p:cNvSpPr>
          <p:nvPr>
            <p:ph idx="1"/>
          </p:nvPr>
        </p:nvSpPr>
        <p:spPr>
          <a:xfrm>
            <a:off x="508361" y="1265597"/>
            <a:ext cx="11496405" cy="4611189"/>
          </a:xfrm>
        </p:spPr>
        <p:txBody>
          <a:bodyPr>
            <a:noAutofit/>
          </a:bodyPr>
          <a:lstStyle/>
          <a:p>
            <a:pPr marL="0" indent="0" algn="just">
              <a:buNone/>
            </a:pPr>
            <a:r>
              <a:rPr lang="pt-BR" sz="3600" i="1" dirty="0"/>
              <a:t>Conselho de Escola </a:t>
            </a:r>
            <a:r>
              <a:rPr lang="pt-BR" sz="3600" i="1" dirty="0" smtClean="0"/>
              <a:t>...“</a:t>
            </a:r>
            <a:r>
              <a:rPr lang="pt-BR" sz="3600" i="1" dirty="0"/>
              <a:t>colegiado” </a:t>
            </a:r>
            <a:endParaRPr lang="pt-BR" sz="3600" i="1" dirty="0" smtClean="0"/>
          </a:p>
          <a:p>
            <a:pPr marL="0" indent="0" algn="just">
              <a:buNone/>
            </a:pPr>
            <a:endParaRPr lang="pt-BR" sz="3600" i="1" dirty="0"/>
          </a:p>
          <a:p>
            <a:pPr marL="0" indent="0" algn="just">
              <a:buNone/>
            </a:pPr>
            <a:r>
              <a:rPr lang="pt-BR" sz="3600" i="1" dirty="0" smtClean="0"/>
              <a:t>Os diversos papeis:</a:t>
            </a:r>
          </a:p>
          <a:p>
            <a:pPr marL="0" indent="0" algn="just">
              <a:buNone/>
            </a:pPr>
            <a:r>
              <a:rPr lang="pt-BR" sz="3600" i="1" dirty="0"/>
              <a:t>Corpo </a:t>
            </a:r>
            <a:r>
              <a:rPr lang="pt-BR" sz="3600" i="1" dirty="0" smtClean="0"/>
              <a:t>docente: constituído </a:t>
            </a:r>
            <a:r>
              <a:rPr lang="pt-BR" sz="3600" i="1" dirty="0"/>
              <a:t>pelo conjunto dos professores em exercício na escola, que tem como função básica realizar o objetivo prioritário da escola, o ensino</a:t>
            </a:r>
            <a:endParaRPr lang="pt-BR" sz="3600" i="1" dirty="0" smtClean="0"/>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1652984155"/>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i="1" dirty="0"/>
              <a:t>Organização e gestão da escola: teoria e prática</a:t>
            </a:r>
            <a:endParaRPr lang="pt-BR" sz="3200" b="1" dirty="0"/>
          </a:p>
        </p:txBody>
      </p:sp>
      <p:sp>
        <p:nvSpPr>
          <p:cNvPr id="3" name="Espaço Reservado para Conteúdo 2"/>
          <p:cNvSpPr>
            <a:spLocks noGrp="1"/>
          </p:cNvSpPr>
          <p:nvPr>
            <p:ph idx="1"/>
          </p:nvPr>
        </p:nvSpPr>
        <p:spPr>
          <a:xfrm>
            <a:off x="508361" y="1265597"/>
            <a:ext cx="11194869" cy="4611189"/>
          </a:xfrm>
        </p:spPr>
        <p:txBody>
          <a:bodyPr>
            <a:noAutofit/>
          </a:bodyPr>
          <a:lstStyle/>
          <a:p>
            <a:pPr marL="0" indent="0" algn="just">
              <a:buNone/>
            </a:pPr>
            <a:r>
              <a:rPr lang="pt-BR" sz="3600" i="1" dirty="0" smtClean="0"/>
              <a:t>OUTROS PONTOS DA OBRA:</a:t>
            </a:r>
          </a:p>
          <a:p>
            <a:pPr marL="0" indent="0" algn="just">
              <a:buNone/>
            </a:pPr>
            <a:endParaRPr lang="pt-BR" sz="3600" i="1" dirty="0"/>
          </a:p>
          <a:p>
            <a:pPr marL="0" indent="0" algn="just">
              <a:buNone/>
            </a:pPr>
            <a:r>
              <a:rPr lang="pt-BR" dirty="0"/>
              <a:t>A Formação Continuada </a:t>
            </a:r>
            <a:endParaRPr lang="pt-BR" dirty="0" smtClean="0"/>
          </a:p>
          <a:p>
            <a:pPr marL="0" indent="0" algn="just">
              <a:buNone/>
            </a:pPr>
            <a:r>
              <a:rPr lang="pt-BR" dirty="0"/>
              <a:t>A Identidade Profissional Dos Professores </a:t>
            </a:r>
          </a:p>
          <a:p>
            <a:pPr marL="0" indent="0" algn="just">
              <a:buNone/>
            </a:pPr>
            <a:endParaRPr lang="pt-BR" sz="3600" i="1" dirty="0" smtClean="0"/>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295276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endParaRPr lang="pt-BR" sz="3200" b="1" dirty="0"/>
          </a:p>
        </p:txBody>
      </p:sp>
      <p:sp>
        <p:nvSpPr>
          <p:cNvPr id="3" name="Espaço Reservado para Conteúdo 2"/>
          <p:cNvSpPr>
            <a:spLocks noGrp="1"/>
          </p:cNvSpPr>
          <p:nvPr>
            <p:ph idx="1"/>
          </p:nvPr>
        </p:nvSpPr>
        <p:spPr>
          <a:xfrm>
            <a:off x="508361" y="1265597"/>
            <a:ext cx="11194869" cy="4611189"/>
          </a:xfrm>
        </p:spPr>
        <p:txBody>
          <a:bodyPr>
            <a:noAutofit/>
          </a:bodyPr>
          <a:lstStyle/>
          <a:p>
            <a:pPr marL="0" indent="0" algn="just">
              <a:buNone/>
            </a:pPr>
            <a:r>
              <a:rPr lang="pt-BR" sz="3600" i="1" dirty="0" smtClean="0"/>
              <a:t>FUJIKAWA</a:t>
            </a:r>
            <a:r>
              <a:rPr lang="pt-BR" sz="3600" i="1" dirty="0"/>
              <a:t>, Mônica </a:t>
            </a:r>
            <a:r>
              <a:rPr lang="pt-BR" sz="3600" i="1" dirty="0" err="1"/>
              <a:t>Matie</a:t>
            </a:r>
            <a:r>
              <a:rPr lang="pt-BR" sz="3600" i="1" dirty="0"/>
              <a:t>. A coordenação pedagógico e a questão do registro. In: ALMEIDA, Laurinda Ramalho; SOUZA, Vera Maria Nigro de. (Org.) O coordenador pedagógico e as questões da contemporaneidade. São Paulo: Loyola, 2012. p. 127-142</a:t>
            </a:r>
            <a:r>
              <a:rPr lang="pt-BR" sz="3600" i="1" dirty="0" smtClean="0"/>
              <a:t>.</a:t>
            </a:r>
          </a:p>
          <a:p>
            <a:pPr marL="0" indent="0" algn="just">
              <a:buNone/>
            </a:pPr>
            <a:endParaRPr lang="pt-BR" sz="3600" i="1" dirty="0"/>
          </a:p>
          <a:p>
            <a:pPr marL="0" indent="0" algn="just">
              <a:buNone/>
            </a:pPr>
            <a:r>
              <a:rPr lang="pt-BR" sz="3600" i="1" dirty="0" smtClean="0"/>
              <a:t>P 66</a:t>
            </a:r>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3510546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i="1" dirty="0"/>
              <a:t>A coordenação pedagógico e a questão do registro</a:t>
            </a:r>
            <a:endParaRPr lang="pt-BR" sz="3200" b="1" dirty="0"/>
          </a:p>
        </p:txBody>
      </p:sp>
      <p:sp>
        <p:nvSpPr>
          <p:cNvPr id="3" name="Espaço Reservado para Conteúdo 2"/>
          <p:cNvSpPr>
            <a:spLocks noGrp="1"/>
          </p:cNvSpPr>
          <p:nvPr>
            <p:ph idx="1"/>
          </p:nvPr>
        </p:nvSpPr>
        <p:spPr>
          <a:xfrm>
            <a:off x="508361" y="1265597"/>
            <a:ext cx="11194869" cy="4611189"/>
          </a:xfrm>
        </p:spPr>
        <p:txBody>
          <a:bodyPr>
            <a:noAutofit/>
          </a:bodyPr>
          <a:lstStyle/>
          <a:p>
            <a:pPr marL="0" indent="0" algn="just">
              <a:buNone/>
            </a:pPr>
            <a:r>
              <a:rPr lang="pt-BR" sz="3600" i="1" dirty="0" smtClean="0"/>
              <a:t>CP</a:t>
            </a:r>
          </a:p>
          <a:p>
            <a:pPr marL="0" indent="0" algn="just">
              <a:buNone/>
            </a:pPr>
            <a:r>
              <a:rPr lang="pt-BR" sz="3600" i="1" dirty="0" smtClean="0"/>
              <a:t>assume </a:t>
            </a:r>
            <a:r>
              <a:rPr lang="pt-BR" sz="3600" i="1" dirty="0"/>
              <a:t>um papel importante no estabelecimento da parceria </a:t>
            </a:r>
            <a:r>
              <a:rPr lang="pt-BR" sz="3600" i="1" dirty="0" smtClean="0"/>
              <a:t>e </a:t>
            </a:r>
            <a:r>
              <a:rPr lang="pt-BR" sz="3600" i="1" dirty="0"/>
              <a:t>divisão de responsabilidades, </a:t>
            </a:r>
            <a:endParaRPr lang="pt-BR" sz="3600" i="1" dirty="0" smtClean="0"/>
          </a:p>
          <a:p>
            <a:pPr marL="0" indent="0" algn="just">
              <a:buNone/>
            </a:pPr>
            <a:r>
              <a:rPr lang="pt-BR" sz="3600" i="1" dirty="0" smtClean="0"/>
              <a:t>na </a:t>
            </a:r>
            <a:r>
              <a:rPr lang="pt-BR" sz="3600" i="1" dirty="0"/>
              <a:t>valorização das conquistas </a:t>
            </a:r>
            <a:r>
              <a:rPr lang="pt-BR" sz="3600" i="1" dirty="0" smtClean="0"/>
              <a:t>realizadas </a:t>
            </a:r>
            <a:r>
              <a:rPr lang="pt-BR" sz="3600" i="1" dirty="0"/>
              <a:t>no planejamento de novos instrumentos de reflexão e </a:t>
            </a:r>
            <a:r>
              <a:rPr lang="pt-BR" sz="3600" i="1" dirty="0" smtClean="0"/>
              <a:t>avaliação e </a:t>
            </a:r>
            <a:r>
              <a:rPr lang="pt-BR" sz="3600" i="1" dirty="0"/>
              <a:t>no trabalho de formação de professores </a:t>
            </a:r>
            <a:endParaRPr lang="pt-BR" sz="3600" i="1" dirty="0" smtClean="0"/>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1460724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i="1" dirty="0"/>
              <a:t>A coordenação pedagógico e a questão do registro</a:t>
            </a:r>
            <a:endParaRPr lang="pt-BR" sz="3200" b="1" dirty="0"/>
          </a:p>
        </p:txBody>
      </p:sp>
      <p:sp>
        <p:nvSpPr>
          <p:cNvPr id="3" name="Espaço Reservado para Conteúdo 2"/>
          <p:cNvSpPr>
            <a:spLocks noGrp="1"/>
          </p:cNvSpPr>
          <p:nvPr>
            <p:ph idx="1"/>
          </p:nvPr>
        </p:nvSpPr>
        <p:spPr>
          <a:xfrm>
            <a:off x="508361" y="2860766"/>
            <a:ext cx="11194869" cy="3016020"/>
          </a:xfrm>
        </p:spPr>
        <p:txBody>
          <a:bodyPr>
            <a:noAutofit/>
          </a:bodyPr>
          <a:lstStyle/>
          <a:p>
            <a:pPr marL="0" indent="0" algn="ctr">
              <a:buNone/>
            </a:pPr>
            <a:r>
              <a:rPr lang="pt-BR" sz="5400" i="1" dirty="0" smtClean="0"/>
              <a:t>O REGISTRO</a:t>
            </a:r>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2281099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i="1" dirty="0"/>
              <a:t>A coordenação pedagógico e a questão do registro</a:t>
            </a:r>
            <a:endParaRPr lang="pt-BR" sz="3200" b="1" dirty="0"/>
          </a:p>
        </p:txBody>
      </p:sp>
      <p:sp>
        <p:nvSpPr>
          <p:cNvPr id="3" name="Espaço Reservado para Conteúdo 2"/>
          <p:cNvSpPr>
            <a:spLocks noGrp="1"/>
          </p:cNvSpPr>
          <p:nvPr>
            <p:ph idx="1"/>
          </p:nvPr>
        </p:nvSpPr>
        <p:spPr>
          <a:xfrm>
            <a:off x="508361" y="1265597"/>
            <a:ext cx="11194869" cy="4611189"/>
          </a:xfrm>
        </p:spPr>
        <p:txBody>
          <a:bodyPr>
            <a:noAutofit/>
          </a:bodyPr>
          <a:lstStyle/>
          <a:p>
            <a:pPr marL="0" indent="0" algn="ctr">
              <a:buNone/>
            </a:pPr>
            <a:r>
              <a:rPr lang="pt-BR" sz="3600" b="1" i="1" dirty="0" smtClean="0"/>
              <a:t>REGISTRO ESCRITO DA PRATICA PEDAGÓGICA </a:t>
            </a:r>
          </a:p>
          <a:p>
            <a:pPr marL="0" indent="0" algn="just">
              <a:buNone/>
            </a:pPr>
            <a:endParaRPr lang="pt-BR" sz="3600" b="1" i="1" dirty="0"/>
          </a:p>
          <a:p>
            <a:pPr marL="0" indent="0" algn="just">
              <a:buNone/>
            </a:pPr>
            <a:r>
              <a:rPr lang="pt-BR" sz="3600" i="1" dirty="0" smtClean="0"/>
              <a:t>constitui </a:t>
            </a:r>
            <a:r>
              <a:rPr lang="pt-BR" sz="3600" i="1" dirty="0"/>
              <a:t>um instrumento de reflexão e uma oportunidade formativa importante no processo de revisão das práticas de coordenadores e professores, além de ser um elemento significativo para o estabelecimento de vínculos e parcerias profissionais. </a:t>
            </a:r>
            <a:endParaRPr lang="pt-BR" sz="3600" i="1" dirty="0" smtClean="0"/>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2634385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05" y="101528"/>
            <a:ext cx="10345782" cy="1325563"/>
          </a:xfrm>
        </p:spPr>
        <p:txBody>
          <a:bodyPr>
            <a:normAutofit/>
          </a:bodyPr>
          <a:lstStyle/>
          <a:p>
            <a:pPr algn="ctr"/>
            <a:r>
              <a:rPr lang="pt-BR" sz="3200" i="1" dirty="0"/>
              <a:t>A coordenação pedagógico e a questão do registro</a:t>
            </a:r>
            <a:endParaRPr lang="pt-BR" sz="3200" b="1" dirty="0"/>
          </a:p>
        </p:txBody>
      </p:sp>
      <p:sp>
        <p:nvSpPr>
          <p:cNvPr id="3" name="Espaço Reservado para Conteúdo 2"/>
          <p:cNvSpPr>
            <a:spLocks noGrp="1"/>
          </p:cNvSpPr>
          <p:nvPr>
            <p:ph idx="1"/>
          </p:nvPr>
        </p:nvSpPr>
        <p:spPr>
          <a:xfrm>
            <a:off x="508361" y="1265597"/>
            <a:ext cx="11194869" cy="4611189"/>
          </a:xfrm>
        </p:spPr>
        <p:txBody>
          <a:bodyPr>
            <a:noAutofit/>
          </a:bodyPr>
          <a:lstStyle/>
          <a:p>
            <a:pPr marL="0" indent="0" algn="ctr">
              <a:buNone/>
            </a:pPr>
            <a:r>
              <a:rPr lang="pt-BR" sz="3600" i="1" dirty="0" smtClean="0"/>
              <a:t>Visão da autora sobre os REGISTROS</a:t>
            </a:r>
          </a:p>
          <a:p>
            <a:pPr marL="0" indent="0" algn="ctr">
              <a:buNone/>
            </a:pPr>
            <a:endParaRPr lang="pt-BR" sz="3600" i="1" dirty="0" smtClean="0"/>
          </a:p>
          <a:p>
            <a:pPr marL="0" indent="0" algn="just">
              <a:buNone/>
            </a:pPr>
            <a:r>
              <a:rPr lang="pt-BR" sz="3600" i="1" dirty="0" smtClean="0"/>
              <a:t>“Os </a:t>
            </a:r>
            <a:r>
              <a:rPr lang="pt-BR" sz="3600" i="1" dirty="0"/>
              <a:t>registros aos quais me refiro e atribuo valor são os realizados por professores e também pelos coordenadores nos mais diferentes contextos de reflexão educativa</a:t>
            </a:r>
            <a:r>
              <a:rPr lang="pt-BR" sz="3600" i="1" dirty="0" smtClean="0"/>
              <a:t>:</a:t>
            </a:r>
          </a:p>
          <a:p>
            <a:pPr algn="just">
              <a:buFont typeface="Wingdings" panose="05000000000000000000" pitchFamily="2" charset="2"/>
              <a:buChar char="ü"/>
            </a:pPr>
            <a:r>
              <a:rPr lang="pt-BR" sz="3600" i="1" dirty="0" smtClean="0"/>
              <a:t> </a:t>
            </a:r>
            <a:r>
              <a:rPr lang="pt-BR" sz="3600" i="1" dirty="0"/>
              <a:t>o registro em diários; </a:t>
            </a:r>
            <a:endParaRPr lang="pt-BR" sz="3600" i="1" dirty="0" smtClean="0"/>
          </a:p>
          <a:p>
            <a:pPr algn="just">
              <a:buFont typeface="Wingdings" panose="05000000000000000000" pitchFamily="2" charset="2"/>
              <a:buChar char="ü"/>
            </a:pPr>
            <a:r>
              <a:rPr lang="pt-BR" sz="3600" i="1" dirty="0" smtClean="0"/>
              <a:t>os </a:t>
            </a:r>
            <a:r>
              <a:rPr lang="pt-BR" sz="3600" i="1" dirty="0"/>
              <a:t>registros em relatórios de alunos (individuais e de grupo); </a:t>
            </a:r>
            <a:endParaRPr lang="pt-BR" sz="3600" i="1" dirty="0" smtClean="0"/>
          </a:p>
        </p:txBody>
      </p:sp>
      <p:pic>
        <p:nvPicPr>
          <p:cNvPr id="4" name="Imagem 3"/>
          <p:cNvPicPr>
            <a:picLocks noChangeAspect="1"/>
          </p:cNvPicPr>
          <p:nvPr/>
        </p:nvPicPr>
        <p:blipFill>
          <a:blip r:embed="rId2" cstate="print"/>
          <a:stretch>
            <a:fillRect/>
          </a:stretch>
        </p:blipFill>
        <p:spPr>
          <a:xfrm>
            <a:off x="10816046" y="5876786"/>
            <a:ext cx="1375954" cy="981213"/>
          </a:xfrm>
          <a:prstGeom prst="rect">
            <a:avLst/>
          </a:prstGeom>
        </p:spPr>
      </p:pic>
      <p:pic>
        <p:nvPicPr>
          <p:cNvPr id="5" name="Imagem 4"/>
          <p:cNvPicPr>
            <a:picLocks noChangeAspect="1"/>
          </p:cNvPicPr>
          <p:nvPr/>
        </p:nvPicPr>
        <p:blipFill>
          <a:blip r:embed="rId2" cstate="print"/>
          <a:stretch>
            <a:fillRect/>
          </a:stretch>
        </p:blipFill>
        <p:spPr>
          <a:xfrm>
            <a:off x="0" y="9161"/>
            <a:ext cx="1375954" cy="981213"/>
          </a:xfrm>
          <a:prstGeom prst="rect">
            <a:avLst/>
          </a:prstGeom>
        </p:spPr>
      </p:pic>
      <p:pic>
        <p:nvPicPr>
          <p:cNvPr id="6" name="Imagem 5"/>
          <p:cNvPicPr>
            <a:picLocks noChangeAspect="1"/>
          </p:cNvPicPr>
          <p:nvPr/>
        </p:nvPicPr>
        <p:blipFill>
          <a:blip r:embed="rId2" cstate="print"/>
          <a:stretch>
            <a:fillRect/>
          </a:stretch>
        </p:blipFill>
        <p:spPr>
          <a:xfrm>
            <a:off x="10816046" y="12401"/>
            <a:ext cx="1375954" cy="981213"/>
          </a:xfrm>
          <a:prstGeom prst="rect">
            <a:avLst/>
          </a:prstGeom>
        </p:spPr>
      </p:pic>
      <p:pic>
        <p:nvPicPr>
          <p:cNvPr id="7" name="Imagem 6"/>
          <p:cNvPicPr>
            <a:picLocks noChangeAspect="1"/>
          </p:cNvPicPr>
          <p:nvPr/>
        </p:nvPicPr>
        <p:blipFill>
          <a:blip r:embed="rId2" cstate="print"/>
          <a:stretch>
            <a:fillRect/>
          </a:stretch>
        </p:blipFill>
        <p:spPr>
          <a:xfrm>
            <a:off x="19593" y="5869238"/>
            <a:ext cx="1375954" cy="981213"/>
          </a:xfrm>
          <a:prstGeom prst="rect">
            <a:avLst/>
          </a:prstGeom>
        </p:spPr>
      </p:pic>
    </p:spTree>
    <p:extLst>
      <p:ext uri="{BB962C8B-B14F-4D97-AF65-F5344CB8AC3E}">
        <p14:creationId xmlns:p14="http://schemas.microsoft.com/office/powerpoint/2010/main" xmlns="" val="990997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633</TotalTime>
  <Words>7188</Words>
  <Application>Microsoft Office PowerPoint</Application>
  <PresentationFormat>Personalizar</PresentationFormat>
  <Paragraphs>662</Paragraphs>
  <Slides>150</Slides>
  <Notes>0</Notes>
  <HiddenSlides>0</HiddenSlides>
  <MMClips>0</MMClips>
  <ScaleCrop>false</ScaleCrop>
  <HeadingPairs>
    <vt:vector size="4" baseType="variant">
      <vt:variant>
        <vt:lpstr>Tema</vt:lpstr>
      </vt:variant>
      <vt:variant>
        <vt:i4>1</vt:i4>
      </vt:variant>
      <vt:variant>
        <vt:lpstr>Títulos de slides</vt:lpstr>
      </vt:variant>
      <vt:variant>
        <vt:i4>150</vt:i4>
      </vt:variant>
    </vt:vector>
  </HeadingPairs>
  <TitlesOfParts>
    <vt:vector size="151" baseType="lpstr">
      <vt:lpstr>HDOfficeLightV0</vt:lpstr>
      <vt:lpstr>Ciclo de Palestras CP  – 2019 – </vt:lpstr>
      <vt:lpstr>RODRIGO MACHADO MERLI </vt:lpstr>
      <vt:lpstr>RODRIGO MACHADO MERLI </vt:lpstr>
      <vt:lpstr>OBRAS</vt:lpstr>
      <vt:lpstr>O coordenador pedagógico e o atendimento à diversidade</vt:lpstr>
      <vt:lpstr>O coordenador pedagógico e o atendimento à diversidade</vt:lpstr>
      <vt:lpstr>O coordenador pedagógico e o atendimento à diversidade</vt:lpstr>
      <vt:lpstr>O coordenador pedagógico e o atendimento à diversidade</vt:lpstr>
      <vt:lpstr>O coordenador pedagógico e o atendimento à diversidade</vt:lpstr>
      <vt:lpstr>O coordenador pedagógico e o atendimento à diversidade</vt:lpstr>
      <vt:lpstr>O coordenador pedagógico e o atendimento à diversidade</vt:lpstr>
      <vt:lpstr>O coordenador pedagógico e o atendimento à diversidade</vt:lpstr>
      <vt:lpstr>O coordenador pedagógico e o atendimento à diversidade</vt:lpstr>
      <vt:lpstr>O coordenador pedagógico e o atendimento à diversidade</vt:lpstr>
      <vt:lpstr>O coordenador pedagógico e o atendimento à diversidade</vt:lpstr>
      <vt:lpstr>O coordenador pedagógico e o atendimento à diversidade</vt:lpstr>
      <vt:lpstr>OBRAS</vt:lpstr>
      <vt:lpstr>O coordenador pedagógico e a formação do docente na escola</vt:lpstr>
      <vt:lpstr>O coordenador pedagógico e a formação do docente na escola</vt:lpstr>
      <vt:lpstr>O coordenador pedagógico e a formação do docente na escola</vt:lpstr>
      <vt:lpstr>O coordenador pedagógico e a formação do docente na escola</vt:lpstr>
      <vt:lpstr>O coordenador pedagógico e a formação do docente na escola</vt:lpstr>
      <vt:lpstr>O coordenador pedagógico e a formação do docente na escola</vt:lpstr>
      <vt:lpstr>O coordenador pedagógico e a formação do docente na escola</vt:lpstr>
      <vt:lpstr>O coordenador pedagógico e a formação do docente na escola</vt:lpstr>
      <vt:lpstr>O coordenador pedagógico e a formação do docente na escola</vt:lpstr>
      <vt:lpstr>O coordenador pedagógico e a formação do docente na escola</vt:lpstr>
      <vt:lpstr>O coordenador pedagógico e a formação do docente na escola</vt:lpstr>
      <vt:lpstr>O coordenador pedagógico e a formação do docente na escola</vt:lpstr>
      <vt:lpstr>O coordenador pedagógico e a formação do docente na escola</vt:lpstr>
      <vt:lpstr>O coordenador pedagógico e a formação do docente na escola</vt:lpstr>
      <vt:lpstr>O coordenador pedagógico e a formação do docente na escola</vt:lpstr>
      <vt:lpstr>O coordenador pedagógico e a formação do docente na escola</vt:lpstr>
      <vt:lpstr>O coordenador pedagógico e a formação do docente na escola</vt:lpstr>
      <vt:lpstr>O coordenador pedagógico e a formação do docente na escola</vt:lpstr>
      <vt:lpstr>O coordenador pedagógico e a formação do docente na escola</vt:lpstr>
      <vt:lpstr>O coordenador pedagógico e a formação do docente na escola</vt:lpstr>
      <vt:lpstr>O coordenador pedagógico e a formação do docente na escola</vt:lpstr>
      <vt:lpstr>O coordenador pedagógico e a formação do docente na escola</vt:lpstr>
      <vt:lpstr>O coordenador pedagógico e a formação do docente na escola</vt:lpstr>
      <vt:lpstr>O coordenador pedagógico e a formação do docente na escola</vt:lpstr>
      <vt:lpstr>O coordenador pedagógico e a formação do docente na escola</vt:lpstr>
      <vt:lpstr>O coordenador pedagógico e a formação do docente na escola</vt:lpstr>
      <vt:lpstr>O coordenador pedagógico e a formação do docente na escola</vt:lpstr>
      <vt:lpstr>O coordenador pedagógico e a formação do docente na escola</vt:lpstr>
      <vt:lpstr>O coordenador pedagógico e a formação do docente na escola</vt:lpstr>
      <vt:lpstr>O coordenador pedagógico e a formação do docente na escola</vt:lpstr>
      <vt:lpstr>O coordenador pedagógico e a formação do docente na escola</vt:lpstr>
      <vt:lpstr>O coordenador pedagógico e a formação do docente na escola</vt:lpstr>
      <vt:lpstr>O coordenador pedagógico e a formação do docente na escola</vt:lpstr>
      <vt:lpstr>O coordenador pedagógico e a formação do docente na escola</vt:lpstr>
      <vt:lpstr>O coordenador pedagógico e a formação do docente na escola</vt:lpstr>
      <vt:lpstr>O coordenador pedagógico e a formação do docente na escola</vt:lpstr>
      <vt:lpstr>O coordenador pedagógico e a formação do docente na escola</vt:lpstr>
      <vt:lpstr>O coordenador pedagógico e a formação do docente na escola</vt:lpstr>
      <vt:lpstr>Slide 56</vt:lpstr>
      <vt:lpstr>Organização e gestão da escola: teoria e prática</vt:lpstr>
      <vt:lpstr>Slide 58</vt:lpstr>
      <vt:lpstr>Organização e gestão da escola: teoria e prática</vt:lpstr>
      <vt:lpstr>Organização e gestão da escola: teoria e prática</vt:lpstr>
      <vt:lpstr>Organização e gestão da escola: teoria e prática</vt:lpstr>
      <vt:lpstr>Organização e gestão da escola: teoria e prática</vt:lpstr>
      <vt:lpstr>Organização e gestão da escola: teoria e prática</vt:lpstr>
      <vt:lpstr>Organização e gestão da escola: teoria e prática</vt:lpstr>
      <vt:lpstr>Organização e gestão da escola: teoria e prática</vt:lpstr>
      <vt:lpstr>Organização e gestão da escola: teoria e prática</vt:lpstr>
      <vt:lpstr>Organização e gestão da escola: teoria e prática</vt:lpstr>
      <vt:lpstr>Organização e gestão da escola: teoria e prática</vt:lpstr>
      <vt:lpstr>Organização e gestão da escola: teoria e prática</vt:lpstr>
      <vt:lpstr>Organização e gestão da escola: teoria e prática</vt:lpstr>
      <vt:lpstr>Organização e gestão da escola: teoria e prática</vt:lpstr>
      <vt:lpstr>Organização e gestão da escola: teoria e prática</vt:lpstr>
      <vt:lpstr>Organização e gestão da escola: teoria e prática</vt:lpstr>
      <vt:lpstr>Organização e gestão da escola: teoria e prática</vt:lpstr>
      <vt:lpstr>Organização e gestão da escola: teoria e prática</vt:lpstr>
      <vt:lpstr>Organização e gestão da escola: teoria e prática</vt:lpstr>
      <vt:lpstr>Organização e gestão da escola: teoria e prática</vt:lpstr>
      <vt:lpstr>Organização e gestão da escola: teoria e prática</vt:lpstr>
      <vt:lpstr>Organização e gestão da escola: teoria e prática</vt:lpstr>
      <vt:lpstr>Organização e gestão da escola: teoria e prática</vt:lpstr>
      <vt:lpstr>Organização e gestão da escola: teoria e prática</vt:lpstr>
      <vt:lpstr>Organização e gestão da escola: teoria e prática</vt:lpstr>
      <vt:lpstr>Organização e gestão da escola: teoria e prática</vt:lpstr>
      <vt:lpstr>Organização e gestão da escola: teoria e prática</vt:lpstr>
      <vt:lpstr>Organização e gestão da escola: teoria e prática</vt:lpstr>
      <vt:lpstr>Organização e gestão da escola: teoria e prática</vt:lpstr>
      <vt:lpstr>Organização e gestão da escola: teoria e prática</vt:lpstr>
      <vt:lpstr>Organização e gestão da escola: teoria e prática</vt:lpstr>
      <vt:lpstr>Organização e gestão da escola: teoria e prática</vt:lpstr>
      <vt:lpstr>Organização e gestão da escola: teoria e prática</vt:lpstr>
      <vt:lpstr>Organização e gestão da escola: teoria e prática</vt:lpstr>
      <vt:lpstr>Organização e gestão da escola: teoria e prática</vt:lpstr>
      <vt:lpstr>Organização e gestão da escola: teoria e prática</vt:lpstr>
      <vt:lpstr>Organização e gestão da escola: teoria e prática</vt:lpstr>
      <vt:lpstr>Slide 95</vt:lpstr>
      <vt:lpstr>A coordenação pedagógico e a questão do registro</vt:lpstr>
      <vt:lpstr>A coordenação pedagógico e a questão do registro</vt:lpstr>
      <vt:lpstr>A coordenação pedagógico e a questão do registro</vt:lpstr>
      <vt:lpstr>A coordenação pedagógico e a questão do registro</vt:lpstr>
      <vt:lpstr>A coordenação pedagógico e a questão do registro</vt:lpstr>
      <vt:lpstr>A coordenação pedagógico e a questão do registro</vt:lpstr>
      <vt:lpstr>A coordenação pedagógico e a questão do registro</vt:lpstr>
      <vt:lpstr>A coordenação pedagógico e a questão do registro</vt:lpstr>
      <vt:lpstr>A coordenação pedagógico e a questão do registro</vt:lpstr>
      <vt:lpstr>A coordenação pedagógico e a questão do registro</vt:lpstr>
      <vt:lpstr>A coordenação pedagógico e a questão do registro</vt:lpstr>
      <vt:lpstr>A coordenação pedagógico e a questão do registro</vt:lpstr>
      <vt:lpstr>A coordenação pedagógico e a questão do registro</vt:lpstr>
      <vt:lpstr>A coordenação pedagógico e a questão do registro</vt:lpstr>
      <vt:lpstr>A coordenação pedagógico e a questão do registro</vt:lpstr>
      <vt:lpstr>A coordenação pedagógico e a questão do registro</vt:lpstr>
      <vt:lpstr>A coordenação pedagógico e a questão do registro</vt:lpstr>
      <vt:lpstr>A coordenação pedagógico e a questão do registro</vt:lpstr>
      <vt:lpstr>A coordenação pedagógico e a questão do registro</vt:lpstr>
      <vt:lpstr>A coordenação pedagógico e a questão do registro</vt:lpstr>
      <vt:lpstr>A coordenação pedagógico e a questão do registro</vt:lpstr>
      <vt:lpstr>Slide 117</vt:lpstr>
      <vt:lpstr>Conhecimento escolar nos currículos das escolas públicas: reflexões e apostas. Currículo sem Fronteiras</vt:lpstr>
      <vt:lpstr>Conhecimento escolar nos currículos das escolas públicas: reflexões e apostas. Currículo sem Fronteiras</vt:lpstr>
      <vt:lpstr>Conhecimento escolar nos currículos das escolas públicas: reflexões e apostas. Currículo sem Fronteiras</vt:lpstr>
      <vt:lpstr>Conhecimento escolar nos currículos das escolas públicas: reflexões e apostas. Currículo sem Fronteiras</vt:lpstr>
      <vt:lpstr>Conhecimento escolar nos currículos das escolas públicas: reflexões e apostas. Currículo sem Fronteiras</vt:lpstr>
      <vt:lpstr>Conhecimento escolar nos currículos das escolas públicas: reflexões e apostas. Currículo sem Fronteiras</vt:lpstr>
      <vt:lpstr>Conhecimento escolar nos currículos das escolas públicas: reflexões e apostas. Currículo sem Fronteiras</vt:lpstr>
      <vt:lpstr>Conhecimento escolar nos currículos das escolas públicas: reflexões e apostas. Currículo sem Fronteiras</vt:lpstr>
      <vt:lpstr>Conhecimento escolar nos currículos das escolas públicas: reflexões e apostas. Currículo sem Fronteiras</vt:lpstr>
      <vt:lpstr>Conhecimento escolar nos currículos das escolas públicas: reflexões e apostas. Currículo sem Fronteiras</vt:lpstr>
      <vt:lpstr>Conhecimento escolar nos currículos das escolas públicas: reflexões e apostas. Currículo sem Fronteiras</vt:lpstr>
      <vt:lpstr>Conhecimento escolar nos currículos das escolas públicas: reflexões e apostas. Currículo sem Fronteiras</vt:lpstr>
      <vt:lpstr>Conhecimento escolar nos currículos das escolas públicas: reflexões e apostas. Currículo sem Fronteiras</vt:lpstr>
      <vt:lpstr>Conhecimento escolar nos currículos das escolas públicas: reflexões e apostas. Currículo sem Fronteiras</vt:lpstr>
      <vt:lpstr>Conhecimento escolar nos currículos das escolas públicas: reflexões e apostas. Currículo sem Fronteiras</vt:lpstr>
      <vt:lpstr>Conhecimento escolar nos currículos das escolas públicas: reflexões e apostas. Currículo sem Fronteiras</vt:lpstr>
      <vt:lpstr>Conhecimento escolar nos currículos das escolas públicas: reflexões e apostas. Currículo sem Fronteiras</vt:lpstr>
      <vt:lpstr>Conhecimento escolar nos currículos das escolas públicas: reflexões e apostas. Currículo sem Fronteiras</vt:lpstr>
      <vt:lpstr>Conhecimento escolar nos currículos das escolas públicas: reflexões e apostas. Currículo sem Fronteiras</vt:lpstr>
      <vt:lpstr>Conhecimento escolar nos currículos das escolas públicas: reflexões e apostas. Currículo sem Fronteiras</vt:lpstr>
      <vt:lpstr>Conhecimento escolar nos currículos das escolas públicas: reflexões e apostas. Currículo sem Fronteiras</vt:lpstr>
      <vt:lpstr>Slide 139</vt:lpstr>
      <vt:lpstr>O currículo: uma reflexão sobre a prática</vt:lpstr>
      <vt:lpstr>O currículo: uma reflexão sobre a prática</vt:lpstr>
      <vt:lpstr>O currículo: uma reflexão sobre a prática</vt:lpstr>
      <vt:lpstr>O currículo: uma reflexão sobre a prática</vt:lpstr>
      <vt:lpstr>O currículo: uma reflexão sobre a prática</vt:lpstr>
      <vt:lpstr>O currículo: uma reflexão sobre a prática</vt:lpstr>
      <vt:lpstr>O currículo: uma reflexão sobre a prática</vt:lpstr>
      <vt:lpstr>O currículo: uma reflexão sobre a prática</vt:lpstr>
      <vt:lpstr>O currículo: uma reflexão sobre a prática</vt:lpstr>
      <vt:lpstr>O currículo: uma reflexão sobre a prática</vt:lpstr>
      <vt:lpstr>O currículo: uma reflexão sobre a prática</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Rodrigo Merli</dc:creator>
  <cp:lastModifiedBy>Christian</cp:lastModifiedBy>
  <cp:revision>76</cp:revision>
  <dcterms:created xsi:type="dcterms:W3CDTF">2019-06-20T15:26:04Z</dcterms:created>
  <dcterms:modified xsi:type="dcterms:W3CDTF">2019-07-05T14:37:40Z</dcterms:modified>
</cp:coreProperties>
</file>